
<file path=[Content_Types].xml><?xml version="1.0" encoding="utf-8"?>
<Types xmlns="http://schemas.openxmlformats.org/package/2006/content-types">
  <Default Extension="png" ContentType="image/png"/>
  <Default Extension="bin" ContentType="application/vnd.ms-office.activeX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activeX/activeX1.xml" ContentType="application/vnd.ms-office.activeX+xml"/>
  <Override PartName="/ppt/activeX/activeX2.xml" ContentType="application/vnd.ms-office.activeX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70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activeX/activeX2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FF5B4-8F33-4CB3-9606-68257DFDF977}" type="datetimeFigureOut">
              <a:rPr lang="zh-CN" altLang="en-US" smtClean="0"/>
              <a:t>2018/9/6 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5DDFA-D366-455F-968A-33C4F553F0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45238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FF5B4-8F33-4CB3-9606-68257DFDF977}" type="datetimeFigureOut">
              <a:rPr lang="zh-CN" altLang="en-US" smtClean="0"/>
              <a:t>2018/9/6 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5DDFA-D366-455F-968A-33C4F553F0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84602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FF5B4-8F33-4CB3-9606-68257DFDF977}" type="datetimeFigureOut">
              <a:rPr lang="zh-CN" altLang="en-US" smtClean="0"/>
              <a:t>2018/9/6 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5DDFA-D366-455F-968A-33C4F553F0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9096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FF5B4-8F33-4CB3-9606-68257DFDF977}" type="datetimeFigureOut">
              <a:rPr lang="zh-CN" altLang="en-US" smtClean="0"/>
              <a:t>2018/9/6 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5DDFA-D366-455F-968A-33C4F553F0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9217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FF5B4-8F33-4CB3-9606-68257DFDF977}" type="datetimeFigureOut">
              <a:rPr lang="zh-CN" altLang="en-US" smtClean="0"/>
              <a:t>2018/9/6 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5DDFA-D366-455F-968A-33C4F553F0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8757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FF5B4-8F33-4CB3-9606-68257DFDF977}" type="datetimeFigureOut">
              <a:rPr lang="zh-CN" altLang="en-US" smtClean="0"/>
              <a:t>2018/9/6 Thursday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5DDFA-D366-455F-968A-33C4F553F0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8875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FF5B4-8F33-4CB3-9606-68257DFDF977}" type="datetimeFigureOut">
              <a:rPr lang="zh-CN" altLang="en-US" smtClean="0"/>
              <a:t>2018/9/6 Thursday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5DDFA-D366-455F-968A-33C4F553F0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75034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FF5B4-8F33-4CB3-9606-68257DFDF977}" type="datetimeFigureOut">
              <a:rPr lang="zh-CN" altLang="en-US" smtClean="0"/>
              <a:t>2018/9/6 Thursday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5DDFA-D366-455F-968A-33C4F553F0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9577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FF5B4-8F33-4CB3-9606-68257DFDF977}" type="datetimeFigureOut">
              <a:rPr lang="zh-CN" altLang="en-US" smtClean="0"/>
              <a:t>2018/9/6 Thursday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5DDFA-D366-455F-968A-33C4F553F0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83659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FF5B4-8F33-4CB3-9606-68257DFDF977}" type="datetimeFigureOut">
              <a:rPr lang="zh-CN" altLang="en-US" smtClean="0"/>
              <a:t>2018/9/6 Thursday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5DDFA-D366-455F-968A-33C4F553F0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8033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FF5B4-8F33-4CB3-9606-68257DFDF977}" type="datetimeFigureOut">
              <a:rPr lang="zh-CN" altLang="en-US" smtClean="0"/>
              <a:t>2018/9/6 Thursday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5DDFA-D366-455F-968A-33C4F553F0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1715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BFF5B4-8F33-4CB3-9606-68257DFDF977}" type="datetimeFigureOut">
              <a:rPr lang="zh-CN" altLang="en-US" smtClean="0"/>
              <a:t>2018/9/6 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F5DDFA-D366-455F-968A-33C4F553F0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2708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ontrol" Target="../activeX/activeX2.xml"/><Relationship Id="rId7" Type="http://schemas.openxmlformats.org/officeDocument/2006/relationships/image" Target="../media/image9.png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018" name="Rectangle 7"/>
          <p:cNvSpPr>
            <a:spLocks noGrp="1" noChangeArrowheads="1"/>
          </p:cNvSpPr>
          <p:nvPr>
            <p:ph type="ctrTitle" idx="4294967295"/>
          </p:nvPr>
        </p:nvSpPr>
        <p:spPr>
          <a:xfrm>
            <a:off x="1885950" y="774700"/>
            <a:ext cx="5283200" cy="935038"/>
          </a:xfrm>
          <a:ln/>
        </p:spPr>
        <p:txBody>
          <a:bodyPr/>
          <a:lstStyle/>
          <a:p>
            <a:pPr eaLnBrk="1" hangingPunct="1"/>
            <a:r>
              <a:rPr lang="zh-CN" altLang="en-US" sz="4600" dirty="0">
                <a:solidFill>
                  <a:schemeClr val="tx1"/>
                </a:solidFill>
              </a:rPr>
              <a:t>数学广角</a:t>
            </a:r>
            <a:r>
              <a:rPr lang="en-US" altLang="zh-CN" sz="4600" dirty="0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  <a:t>——</a:t>
            </a:r>
            <a:r>
              <a:rPr lang="zh-CN" altLang="en-US" sz="4600" dirty="0">
                <a:solidFill>
                  <a:schemeClr val="tx1"/>
                </a:solidFill>
              </a:rPr>
              <a:t>优化</a:t>
            </a:r>
          </a:p>
        </p:txBody>
      </p:sp>
      <p:sp>
        <p:nvSpPr>
          <p:cNvPr id="470019" name="TextBox 3"/>
          <p:cNvSpPr txBox="1">
            <a:spLocks noChangeArrowheads="1"/>
          </p:cNvSpPr>
          <p:nvPr/>
        </p:nvSpPr>
        <p:spPr bwMode="auto">
          <a:xfrm>
            <a:off x="1841500" y="2224088"/>
            <a:ext cx="48577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algn="ctr" eaLnBrk="1" hangingPunct="1">
              <a:lnSpc>
                <a:spcPct val="100000"/>
              </a:lnSpc>
            </a:pPr>
            <a:r>
              <a:rPr lang="zh-CN" altLang="en-US" sz="4000" b="0">
                <a:latin typeface="Arial" pitchFamily="34" charset="0"/>
              </a:rPr>
              <a:t>沏茶问题</a:t>
            </a:r>
          </a:p>
        </p:txBody>
      </p:sp>
      <p:pic>
        <p:nvPicPr>
          <p:cNvPr id="470020" name="Picture 5" descr="\\192.168.1.3\临时中转站1_以本人姓名建目录\开发中心-多媒体部\02美术部\晨会文件\04宁煌\人教数学教参\08.png"/>
          <p:cNvPicPr preferRelativeResize="0"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063" y="850900"/>
            <a:ext cx="784225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0021" name="Rectangle 5"/>
          <p:cNvSpPr>
            <a:spLocks noChangeArrowheads="1"/>
          </p:cNvSpPr>
          <p:nvPr/>
        </p:nvSpPr>
        <p:spPr bwMode="auto">
          <a:xfrm>
            <a:off x="539750" y="4216400"/>
            <a:ext cx="666750" cy="12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zh-CN" altLang="en-US" sz="200">
              <a:solidFill>
                <a:schemeClr val="bg1"/>
              </a:solidFill>
            </a:endParaRPr>
          </a:p>
        </p:txBody>
      </p:sp>
      <p:sp>
        <p:nvSpPr>
          <p:cNvPr id="470022" name="Rectangle 6"/>
          <p:cNvSpPr>
            <a:spLocks noChangeArrowheads="1"/>
          </p:cNvSpPr>
          <p:nvPr/>
        </p:nvSpPr>
        <p:spPr bwMode="auto">
          <a:xfrm>
            <a:off x="5724525" y="3573463"/>
            <a:ext cx="666750" cy="128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zh-CN" altLang="en-US" sz="2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1799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23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zh-CN" altLang="zh-CN" sz="40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1" charset="-122"/>
              </a:rPr>
              <a:t>三、知识应用</a:t>
            </a:r>
            <a:endParaRPr lang="zh-CN" altLang="zh-CN" sz="40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楷体_GB2312" pitchFamily="1" charset="-122"/>
            </a:endParaRPr>
          </a:p>
        </p:txBody>
      </p:sp>
      <p:graphicFrame>
        <p:nvGraphicFramePr>
          <p:cNvPr id="479235" name="Group 3"/>
          <p:cNvGraphicFramePr>
            <a:graphicFrameLocks noGrp="1"/>
          </p:cNvGraphicFramePr>
          <p:nvPr/>
        </p:nvGraphicFramePr>
        <p:xfrm>
          <a:off x="2655888" y="3106738"/>
          <a:ext cx="4392612" cy="2305051"/>
        </p:xfrm>
        <a:graphic>
          <a:graphicData uri="http://schemas.openxmlformats.org/drawingml/2006/table">
            <a:tbl>
              <a:tblPr/>
              <a:tblGrid>
                <a:gridCol w="2809875"/>
                <a:gridCol w="1582737"/>
              </a:tblGrid>
              <a:tr h="5778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楷体_GB2312" pitchFamily="1" charset="-122"/>
                        </a:rPr>
                        <a:t>找杯子倒开水</a:t>
                      </a:r>
                    </a:p>
                  </a:txBody>
                  <a:tcPr marL="90016" marR="36006" marT="46800" marB="72000" anchor="ctr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楷体_GB2312" pitchFamily="1" charset="-122"/>
                        </a:rPr>
                        <a:t>1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楷体_GB2312" pitchFamily="1" charset="-122"/>
                        </a:rPr>
                        <a:t>分钟</a:t>
                      </a:r>
                    </a:p>
                  </a:txBody>
                  <a:tcPr marL="90016" marR="36006" marT="46800" marB="72000" anchor="ctr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50000"/>
                      </a:srgbClr>
                    </a:solidFill>
                  </a:tcPr>
                </a:tc>
              </a:tr>
              <a:tr h="5762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楷体_GB2312" pitchFamily="1" charset="-122"/>
                        </a:rPr>
                        <a:t>等开水变温</a:t>
                      </a:r>
                    </a:p>
                  </a:txBody>
                  <a:tcPr marL="90016" marR="36006" marT="46800" marB="72000" anchor="ctr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楷体_GB2312" pitchFamily="1" charset="-122"/>
                        </a:rPr>
                        <a:t>6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楷体_GB2312" pitchFamily="1" charset="-122"/>
                        </a:rPr>
                        <a:t>分钟</a:t>
                      </a:r>
                    </a:p>
                  </a:txBody>
                  <a:tcPr marL="90016" marR="36006" marT="46800" marB="72000" anchor="ctr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50000"/>
                      </a:srgbClr>
                    </a:solidFill>
                  </a:tcPr>
                </a:tc>
              </a:tr>
              <a:tr h="5762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楷体_GB2312" pitchFamily="1" charset="-122"/>
                        </a:rPr>
                        <a:t>找感冒药</a:t>
                      </a:r>
                    </a:p>
                  </a:txBody>
                  <a:tcPr marL="90016" marR="36006" marT="46800" marB="72000" anchor="ctr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楷体_GB2312" pitchFamily="1" charset="-122"/>
                        </a:rPr>
                        <a:t>1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楷体_GB2312" pitchFamily="1" charset="-122"/>
                        </a:rPr>
                        <a:t>分钟</a:t>
                      </a: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marL="90016" marR="36006" marT="46800" marB="72000" anchor="ctr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50000"/>
                      </a:srgbClr>
                    </a:solidFill>
                  </a:tcPr>
                </a:tc>
              </a:tr>
              <a:tr h="5746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楷体_GB2312" pitchFamily="1" charset="-122"/>
                        </a:rPr>
                        <a:t>量体温</a:t>
                      </a:r>
                    </a:p>
                  </a:txBody>
                  <a:tcPr marL="90016" marR="36006" marT="46800" marB="72000" anchor="ctr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楷体_GB2312" pitchFamily="1" charset="-122"/>
                        </a:rPr>
                        <a:t>5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楷体_GB2312" pitchFamily="1" charset="-122"/>
                        </a:rPr>
                        <a:t>分钟</a:t>
                      </a: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marL="90016" marR="36006" marT="46800" marB="72000" anchor="ctr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479252" name="Rectangle 8"/>
          <p:cNvSpPr>
            <a:spLocks noChangeArrowheads="1"/>
          </p:cNvSpPr>
          <p:nvPr/>
        </p:nvSpPr>
        <p:spPr bwMode="auto">
          <a:xfrm>
            <a:off x="2552700" y="5661025"/>
            <a:ext cx="5472113" cy="56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36000" bIns="7200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400">
                <a:solidFill>
                  <a:schemeClr val="tx1"/>
                </a:solidFill>
                <a:latin typeface="楷体_GB2312" pitchFamily="1" charset="-122"/>
              </a:rPr>
              <a:t>小红应如何合理安排上面的事情</a:t>
            </a:r>
            <a:r>
              <a:rPr lang="en-US" altLang="zh-CN" sz="2400">
                <a:solidFill>
                  <a:schemeClr val="tx1"/>
                </a:solidFill>
                <a:latin typeface="楷体_GB2312" pitchFamily="1" charset="-122"/>
              </a:rPr>
              <a:t>? </a:t>
            </a:r>
          </a:p>
        </p:txBody>
      </p:sp>
      <p:grpSp>
        <p:nvGrpSpPr>
          <p:cNvPr id="479253" name="Group 29"/>
          <p:cNvGrpSpPr>
            <a:grpSpLocks/>
          </p:cNvGrpSpPr>
          <p:nvPr/>
        </p:nvGrpSpPr>
        <p:grpSpPr bwMode="auto">
          <a:xfrm>
            <a:off x="1022350" y="1628775"/>
            <a:ext cx="4557713" cy="1801813"/>
            <a:chOff x="0" y="0"/>
            <a:chExt cx="2871" cy="1135"/>
          </a:xfrm>
        </p:grpSpPr>
        <p:sp>
          <p:nvSpPr>
            <p:cNvPr id="479254" name="AutoShape 27"/>
            <p:cNvSpPr>
              <a:spLocks noChangeArrowheads="1"/>
            </p:cNvSpPr>
            <p:nvPr/>
          </p:nvSpPr>
          <p:spPr bwMode="auto">
            <a:xfrm>
              <a:off x="1011" y="91"/>
              <a:ext cx="1860" cy="590"/>
            </a:xfrm>
            <a:prstGeom prst="wedgeRoundRectCallout">
              <a:avLst>
                <a:gd name="adj1" fmla="val -59389"/>
                <a:gd name="adj2" fmla="val -4917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我感冒了，吃完药后</a:t>
              </a:r>
              <a:endParaRPr lang="en-US" altLang="zh-CN" sz="2000">
                <a:solidFill>
                  <a:schemeClr val="tx1"/>
                </a:solidFill>
                <a:latin typeface="楷体_GB2312" pitchFamily="1" charset="-122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要赶快休息。</a:t>
              </a:r>
            </a:p>
          </p:txBody>
        </p:sp>
        <p:pic>
          <p:nvPicPr>
            <p:cNvPr id="479255" name="Picture 28" descr="8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891" cy="1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79256" name="Rectangle 24"/>
          <p:cNvSpPr>
            <a:spLocks noChangeArrowheads="1"/>
          </p:cNvSpPr>
          <p:nvPr/>
        </p:nvSpPr>
        <p:spPr bwMode="auto">
          <a:xfrm>
            <a:off x="539750" y="4216400"/>
            <a:ext cx="666750" cy="12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zh-CN" altLang="en-US" sz="200">
              <a:solidFill>
                <a:schemeClr val="bg1"/>
              </a:solidFill>
            </a:endParaRPr>
          </a:p>
        </p:txBody>
      </p:sp>
      <p:sp>
        <p:nvSpPr>
          <p:cNvPr id="479257" name="Rectangle 25"/>
          <p:cNvSpPr>
            <a:spLocks noChangeArrowheads="1"/>
          </p:cNvSpPr>
          <p:nvPr/>
        </p:nvSpPr>
        <p:spPr bwMode="auto">
          <a:xfrm>
            <a:off x="755650" y="4432300"/>
            <a:ext cx="666750" cy="12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zh-CN" altLang="en-US" sz="200">
              <a:solidFill>
                <a:schemeClr val="bg1"/>
              </a:solidFill>
            </a:endParaRPr>
          </a:p>
        </p:txBody>
      </p:sp>
      <p:sp>
        <p:nvSpPr>
          <p:cNvPr id="479258" name="Rectangle 26"/>
          <p:cNvSpPr>
            <a:spLocks noChangeArrowheads="1"/>
          </p:cNvSpPr>
          <p:nvPr/>
        </p:nvSpPr>
        <p:spPr bwMode="auto">
          <a:xfrm>
            <a:off x="971550" y="4648200"/>
            <a:ext cx="666750" cy="12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zh-CN" altLang="en-US" sz="2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212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79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79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79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9252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25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zh-CN" altLang="zh-CN" sz="40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1" charset="-122"/>
              </a:rPr>
              <a:t>三、知识应用</a:t>
            </a:r>
            <a:endParaRPr lang="zh-CN" altLang="zh-CN" sz="40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楷体_GB2312" pitchFamily="1" charset="-122"/>
            </a:endParaRPr>
          </a:p>
        </p:txBody>
      </p:sp>
      <p:grpSp>
        <p:nvGrpSpPr>
          <p:cNvPr id="480259" name="组合 14"/>
          <p:cNvGrpSpPr>
            <a:grpSpLocks/>
          </p:cNvGrpSpPr>
          <p:nvPr/>
        </p:nvGrpSpPr>
        <p:grpSpPr bwMode="auto">
          <a:xfrm>
            <a:off x="1403350" y="1557338"/>
            <a:ext cx="3043238" cy="1181100"/>
            <a:chOff x="0" y="0"/>
            <a:chExt cx="3043136" cy="1181680"/>
          </a:xfrm>
        </p:grpSpPr>
        <p:sp>
          <p:nvSpPr>
            <p:cNvPr id="480260" name="AutoShape 29"/>
            <p:cNvSpPr>
              <a:spLocks noChangeArrowheads="1"/>
            </p:cNvSpPr>
            <p:nvPr/>
          </p:nvSpPr>
          <p:spPr bwMode="auto">
            <a:xfrm>
              <a:off x="2658974" y="698843"/>
              <a:ext cx="384162" cy="201711"/>
            </a:xfrm>
            <a:prstGeom prst="rightArrow">
              <a:avLst>
                <a:gd name="adj1" fmla="val 46741"/>
                <a:gd name="adj2" fmla="val 65838"/>
              </a:avLst>
            </a:prstGeom>
            <a:solidFill>
              <a:srgbClr val="339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36000" bIns="72000"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zh-CN" sz="2000">
                <a:solidFill>
                  <a:schemeClr val="tx1"/>
                </a:solidFill>
              </a:endParaRPr>
            </a:p>
          </p:txBody>
        </p:sp>
        <p:grpSp>
          <p:nvGrpSpPr>
            <p:cNvPr id="480261" name="组合 23"/>
            <p:cNvGrpSpPr>
              <a:grpSpLocks/>
            </p:cNvGrpSpPr>
            <p:nvPr/>
          </p:nvGrpSpPr>
          <p:grpSpPr bwMode="auto">
            <a:xfrm>
              <a:off x="0" y="0"/>
              <a:ext cx="2447843" cy="1181680"/>
              <a:chOff x="0" y="0"/>
              <a:chExt cx="2447843" cy="1181680"/>
            </a:xfrm>
          </p:grpSpPr>
          <p:sp>
            <p:nvSpPr>
              <p:cNvPr id="480262" name="矩形 17"/>
              <p:cNvSpPr>
                <a:spLocks noChangeArrowheads="1"/>
              </p:cNvSpPr>
              <p:nvPr/>
            </p:nvSpPr>
            <p:spPr bwMode="auto">
              <a:xfrm>
                <a:off x="0" y="462189"/>
                <a:ext cx="2447843" cy="719491"/>
              </a:xfrm>
              <a:prstGeom prst="rect">
                <a:avLst/>
              </a:prstGeom>
              <a:noFill/>
              <a:ln w="25400" cmpd="sng">
                <a:solidFill>
                  <a:srgbClr val="3399F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>
                <a:lvl1pPr eaLnBrk="0" hangingPunct="0">
                  <a:spcBef>
                    <a:spcPct val="20000"/>
                  </a:spcBef>
                  <a:buChar char="•"/>
                  <a:defRPr sz="28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4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zh-CN">
                    <a:solidFill>
                      <a:schemeClr val="tx1"/>
                    </a:solidFill>
                  </a:rPr>
                  <a:t>找杯子倒开水</a:t>
                </a:r>
              </a:p>
            </p:txBody>
          </p:sp>
          <p:sp>
            <p:nvSpPr>
              <p:cNvPr id="480263" name="TextBox 18"/>
              <p:cNvSpPr txBox="1">
                <a:spLocks noChangeArrowheads="1"/>
              </p:cNvSpPr>
              <p:nvPr/>
            </p:nvSpPr>
            <p:spPr bwMode="auto">
              <a:xfrm>
                <a:off x="725464" y="0"/>
                <a:ext cx="1008028" cy="4256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28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4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zh-CN" sz="2000">
                    <a:solidFill>
                      <a:srgbClr val="0070C0"/>
                    </a:solidFill>
                  </a:rPr>
                  <a:t>1</a:t>
                </a:r>
                <a:r>
                  <a:rPr lang="zh-CN" altLang="en-US" sz="2000">
                    <a:solidFill>
                      <a:srgbClr val="0070C0"/>
                    </a:solidFill>
                  </a:rPr>
                  <a:t>分钟</a:t>
                </a:r>
              </a:p>
            </p:txBody>
          </p:sp>
        </p:grpSp>
      </p:grpSp>
      <p:grpSp>
        <p:nvGrpSpPr>
          <p:cNvPr id="480264" name="组合 24"/>
          <p:cNvGrpSpPr>
            <a:grpSpLocks/>
          </p:cNvGrpSpPr>
          <p:nvPr/>
        </p:nvGrpSpPr>
        <p:grpSpPr bwMode="auto">
          <a:xfrm>
            <a:off x="4643438" y="1557338"/>
            <a:ext cx="2089150" cy="1181100"/>
            <a:chOff x="0" y="0"/>
            <a:chExt cx="2088232" cy="1181745"/>
          </a:xfrm>
        </p:grpSpPr>
        <p:sp>
          <p:nvSpPr>
            <p:cNvPr id="480265" name="矩形 8"/>
            <p:cNvSpPr>
              <a:spLocks noChangeArrowheads="1"/>
            </p:cNvSpPr>
            <p:nvPr/>
          </p:nvSpPr>
          <p:spPr bwMode="auto">
            <a:xfrm>
              <a:off x="0" y="462214"/>
              <a:ext cx="2088232" cy="719531"/>
            </a:xfrm>
            <a:prstGeom prst="rect">
              <a:avLst/>
            </a:prstGeom>
            <a:noFill/>
            <a:ln w="25400" cmpd="sng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zh-CN">
                  <a:solidFill>
                    <a:schemeClr val="tx1"/>
                  </a:solidFill>
                </a:rPr>
                <a:t>等开水变温</a:t>
              </a:r>
            </a:p>
          </p:txBody>
        </p:sp>
        <p:sp>
          <p:nvSpPr>
            <p:cNvPr id="480266" name="TextBox 23"/>
            <p:cNvSpPr txBox="1">
              <a:spLocks noChangeArrowheads="1"/>
            </p:cNvSpPr>
            <p:nvPr/>
          </p:nvSpPr>
          <p:spPr bwMode="auto">
            <a:xfrm>
              <a:off x="556967" y="0"/>
              <a:ext cx="1007620" cy="4256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000">
                  <a:solidFill>
                    <a:srgbClr val="0070C0"/>
                  </a:solidFill>
                </a:rPr>
                <a:t>6</a:t>
              </a:r>
              <a:r>
                <a:rPr lang="zh-CN" altLang="en-US" sz="2000">
                  <a:solidFill>
                    <a:srgbClr val="0070C0"/>
                  </a:solidFill>
                </a:rPr>
                <a:t>分钟</a:t>
              </a:r>
            </a:p>
          </p:txBody>
        </p:sp>
      </p:grpSp>
      <p:grpSp>
        <p:nvGrpSpPr>
          <p:cNvPr id="480267" name="组合 32"/>
          <p:cNvGrpSpPr>
            <a:grpSpLocks/>
          </p:cNvGrpSpPr>
          <p:nvPr/>
        </p:nvGrpSpPr>
        <p:grpSpPr bwMode="auto">
          <a:xfrm>
            <a:off x="4787900" y="2852738"/>
            <a:ext cx="1800225" cy="2447925"/>
            <a:chOff x="0" y="0"/>
            <a:chExt cx="1800200" cy="2447626"/>
          </a:xfrm>
        </p:grpSpPr>
        <p:sp>
          <p:nvSpPr>
            <p:cNvPr id="480268" name="矩形 16"/>
            <p:cNvSpPr>
              <a:spLocks noChangeArrowheads="1"/>
            </p:cNvSpPr>
            <p:nvPr/>
          </p:nvSpPr>
          <p:spPr bwMode="auto">
            <a:xfrm>
              <a:off x="0" y="431747"/>
              <a:ext cx="1800200" cy="720637"/>
            </a:xfrm>
            <a:prstGeom prst="rect">
              <a:avLst/>
            </a:prstGeom>
            <a:noFill/>
            <a:ln w="25400" cmpd="sng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zh-CN">
                  <a:solidFill>
                    <a:schemeClr val="tx1"/>
                  </a:solidFill>
                </a:rPr>
                <a:t>找感冒药</a:t>
              </a:r>
            </a:p>
          </p:txBody>
        </p:sp>
        <p:sp>
          <p:nvSpPr>
            <p:cNvPr id="480269" name="TextBox 34"/>
            <p:cNvSpPr txBox="1">
              <a:spLocks noChangeArrowheads="1"/>
            </p:cNvSpPr>
            <p:nvPr/>
          </p:nvSpPr>
          <p:spPr bwMode="auto">
            <a:xfrm>
              <a:off x="403219" y="0"/>
              <a:ext cx="1008049" cy="425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000">
                  <a:solidFill>
                    <a:srgbClr val="0070C0"/>
                  </a:solidFill>
                </a:rPr>
                <a:t>1</a:t>
              </a:r>
              <a:r>
                <a:rPr lang="zh-CN" altLang="en-US" sz="2000">
                  <a:solidFill>
                    <a:srgbClr val="0070C0"/>
                  </a:solidFill>
                </a:rPr>
                <a:t>分钟</a:t>
              </a:r>
            </a:p>
          </p:txBody>
        </p:sp>
        <p:sp>
          <p:nvSpPr>
            <p:cNvPr id="480270" name="矩形 35"/>
            <p:cNvSpPr>
              <a:spLocks noChangeArrowheads="1"/>
            </p:cNvSpPr>
            <p:nvPr/>
          </p:nvSpPr>
          <p:spPr bwMode="auto">
            <a:xfrm>
              <a:off x="215897" y="1726989"/>
              <a:ext cx="1368406" cy="720637"/>
            </a:xfrm>
            <a:prstGeom prst="rect">
              <a:avLst/>
            </a:prstGeom>
            <a:noFill/>
            <a:ln w="25400" cmpd="sng">
              <a:solidFill>
                <a:srgbClr val="3399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zh-CN">
                  <a:solidFill>
                    <a:schemeClr val="tx1"/>
                  </a:solidFill>
                </a:rPr>
                <a:t>量体温</a:t>
              </a:r>
            </a:p>
          </p:txBody>
        </p:sp>
        <p:sp>
          <p:nvSpPr>
            <p:cNvPr id="480271" name="TextBox 36"/>
            <p:cNvSpPr txBox="1">
              <a:spLocks noChangeArrowheads="1"/>
            </p:cNvSpPr>
            <p:nvPr/>
          </p:nvSpPr>
          <p:spPr bwMode="auto">
            <a:xfrm>
              <a:off x="384170" y="1295242"/>
              <a:ext cx="1008049" cy="425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000">
                  <a:solidFill>
                    <a:srgbClr val="0070C0"/>
                  </a:solidFill>
                </a:rPr>
                <a:t>5</a:t>
              </a:r>
              <a:r>
                <a:rPr lang="zh-CN" altLang="en-US" sz="2000">
                  <a:solidFill>
                    <a:srgbClr val="0070C0"/>
                  </a:solidFill>
                </a:rPr>
                <a:t>分钟</a:t>
              </a:r>
            </a:p>
          </p:txBody>
        </p:sp>
      </p:grpSp>
      <p:sp>
        <p:nvSpPr>
          <p:cNvPr id="480272" name="Text Box 16"/>
          <p:cNvSpPr txBox="1">
            <a:spLocks noChangeArrowheads="1"/>
          </p:cNvSpPr>
          <p:nvPr/>
        </p:nvSpPr>
        <p:spPr bwMode="auto">
          <a:xfrm>
            <a:off x="3105150" y="5699125"/>
            <a:ext cx="3600450" cy="650875"/>
          </a:xfrm>
          <a:prstGeom prst="rect">
            <a:avLst/>
          </a:prstGeom>
          <a:noFill/>
          <a:ln w="9525" cmpd="sng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sz="3000">
                <a:solidFill>
                  <a:schemeClr val="tx1"/>
                </a:solidFill>
              </a:rPr>
              <a:t>1</a:t>
            </a:r>
            <a:r>
              <a:rPr lang="zh-CN" altLang="en-US" sz="3000">
                <a:solidFill>
                  <a:schemeClr val="tx1"/>
                </a:solidFill>
              </a:rPr>
              <a:t>＋</a:t>
            </a:r>
            <a:r>
              <a:rPr lang="en-US" altLang="zh-CN" sz="3000">
                <a:solidFill>
                  <a:schemeClr val="tx1"/>
                </a:solidFill>
              </a:rPr>
              <a:t>6</a:t>
            </a:r>
            <a:r>
              <a:rPr lang="zh-CN" altLang="en-US" sz="3000">
                <a:solidFill>
                  <a:schemeClr val="tx1"/>
                </a:solidFill>
              </a:rPr>
              <a:t>＝</a:t>
            </a:r>
            <a:r>
              <a:rPr lang="en-US" altLang="zh-CN" sz="3000">
                <a:solidFill>
                  <a:schemeClr val="tx1"/>
                </a:solidFill>
              </a:rPr>
              <a:t>7</a:t>
            </a:r>
            <a:r>
              <a:rPr lang="zh-CN" altLang="en-US" sz="3000">
                <a:solidFill>
                  <a:schemeClr val="tx1"/>
                </a:solidFill>
              </a:rPr>
              <a:t>（分）</a:t>
            </a:r>
          </a:p>
        </p:txBody>
      </p:sp>
      <p:grpSp>
        <p:nvGrpSpPr>
          <p:cNvPr id="480273" name="Group 29"/>
          <p:cNvGrpSpPr>
            <a:grpSpLocks/>
          </p:cNvGrpSpPr>
          <p:nvPr/>
        </p:nvGrpSpPr>
        <p:grpSpPr bwMode="auto">
          <a:xfrm>
            <a:off x="646113" y="3535363"/>
            <a:ext cx="3513137" cy="1803400"/>
            <a:chOff x="0" y="0"/>
            <a:chExt cx="2213" cy="1135"/>
          </a:xfrm>
        </p:grpSpPr>
        <p:pic>
          <p:nvPicPr>
            <p:cNvPr id="480274" name="Picture 24" descr="11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798" cy="1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80275" name="AutoShape 27"/>
            <p:cNvSpPr>
              <a:spLocks noChangeArrowheads="1"/>
            </p:cNvSpPr>
            <p:nvPr/>
          </p:nvSpPr>
          <p:spPr bwMode="auto">
            <a:xfrm>
              <a:off x="816" y="45"/>
              <a:ext cx="1397" cy="590"/>
            </a:xfrm>
            <a:prstGeom prst="wedgeRoundRectCallout">
              <a:avLst>
                <a:gd name="adj1" fmla="val -58477"/>
                <a:gd name="adj2" fmla="val 27120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哪些事情可以</a:t>
              </a:r>
              <a:endParaRPr lang="en-US" altLang="zh-CN" sz="2000">
                <a:solidFill>
                  <a:schemeClr val="tx1"/>
                </a:solidFill>
                <a:latin typeface="楷体_GB2312" pitchFamily="1" charset="-122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同时做呢？</a:t>
              </a:r>
            </a:p>
          </p:txBody>
        </p:sp>
      </p:grpSp>
      <p:sp>
        <p:nvSpPr>
          <p:cNvPr id="480276" name="Rectangle 20"/>
          <p:cNvSpPr>
            <a:spLocks noChangeArrowheads="1"/>
          </p:cNvSpPr>
          <p:nvPr/>
        </p:nvSpPr>
        <p:spPr bwMode="auto">
          <a:xfrm>
            <a:off x="539750" y="4216400"/>
            <a:ext cx="666750" cy="12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zh-CN" altLang="en-US" sz="2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7688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0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80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80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480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80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0272" grpId="0" animBg="1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8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zh-CN" altLang="zh-CN" sz="40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1" charset="-122"/>
              </a:rPr>
              <a:t>四、布置作业</a:t>
            </a:r>
            <a:endParaRPr lang="zh-CN" altLang="zh-CN" sz="40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楷体_GB2312" pitchFamily="1" charset="-122"/>
            </a:endParaRPr>
          </a:p>
        </p:txBody>
      </p:sp>
      <p:sp>
        <p:nvSpPr>
          <p:cNvPr id="481283" name="TextBox 4"/>
          <p:cNvSpPr txBox="1">
            <a:spLocks noChangeArrowheads="1"/>
          </p:cNvSpPr>
          <p:nvPr/>
        </p:nvSpPr>
        <p:spPr bwMode="auto">
          <a:xfrm>
            <a:off x="971550" y="2997200"/>
            <a:ext cx="7129463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32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1" charset="-122"/>
              </a:rPr>
              <a:t>作业：</a:t>
            </a:r>
            <a:r>
              <a:rPr lang="zh-CN" altLang="en-US" sz="3200">
                <a:solidFill>
                  <a:schemeClr val="tx1"/>
                </a:solidFill>
                <a:latin typeface="楷体_GB2312" pitchFamily="1" charset="-122"/>
              </a:rPr>
              <a:t>第</a:t>
            </a:r>
            <a:r>
              <a:rPr lang="en-US" altLang="zh-CN" sz="3200">
                <a:solidFill>
                  <a:schemeClr val="tx1"/>
                </a:solidFill>
              </a:rPr>
              <a:t>107</a:t>
            </a:r>
            <a:r>
              <a:rPr lang="zh-CN" altLang="en-US" sz="3200">
                <a:solidFill>
                  <a:schemeClr val="tx1"/>
                </a:solidFill>
                <a:latin typeface="楷体_GB2312" pitchFamily="1" charset="-122"/>
              </a:rPr>
              <a:t>页练习二十，第</a:t>
            </a:r>
            <a:r>
              <a:rPr lang="en-US" altLang="zh-CN" sz="3200">
                <a:solidFill>
                  <a:schemeClr val="tx1"/>
                </a:solidFill>
              </a:rPr>
              <a:t>1</a:t>
            </a:r>
            <a:r>
              <a:rPr lang="zh-CN" altLang="en-US" sz="3200">
                <a:solidFill>
                  <a:schemeClr val="tx1"/>
                </a:solidFill>
                <a:latin typeface="楷体_GB2312" pitchFamily="1" charset="-122"/>
              </a:rPr>
              <a:t>题。</a:t>
            </a:r>
          </a:p>
        </p:txBody>
      </p:sp>
      <p:sp>
        <p:nvSpPr>
          <p:cNvPr id="481284" name="Rectangle 4"/>
          <p:cNvSpPr>
            <a:spLocks noChangeArrowheads="1"/>
          </p:cNvSpPr>
          <p:nvPr/>
        </p:nvSpPr>
        <p:spPr bwMode="auto">
          <a:xfrm>
            <a:off x="539750" y="4216400"/>
            <a:ext cx="666750" cy="12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zh-CN" altLang="en-US" sz="200">
              <a:solidFill>
                <a:schemeClr val="bg1"/>
              </a:solidFill>
            </a:endParaRPr>
          </a:p>
        </p:txBody>
      </p:sp>
      <p:sp>
        <p:nvSpPr>
          <p:cNvPr id="481285" name="Rectangle 5"/>
          <p:cNvSpPr>
            <a:spLocks noChangeArrowheads="1"/>
          </p:cNvSpPr>
          <p:nvPr/>
        </p:nvSpPr>
        <p:spPr bwMode="auto">
          <a:xfrm>
            <a:off x="755650" y="4432300"/>
            <a:ext cx="666750" cy="12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zh-CN" altLang="en-US" sz="200">
              <a:solidFill>
                <a:schemeClr val="bg1"/>
              </a:solidFill>
            </a:endParaRPr>
          </a:p>
        </p:txBody>
      </p:sp>
      <p:sp>
        <p:nvSpPr>
          <p:cNvPr id="481286" name="Rectangle 6"/>
          <p:cNvSpPr>
            <a:spLocks noChangeArrowheads="1"/>
          </p:cNvSpPr>
          <p:nvPr/>
        </p:nvSpPr>
        <p:spPr bwMode="auto">
          <a:xfrm>
            <a:off x="971550" y="4648200"/>
            <a:ext cx="666750" cy="12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zh-CN" altLang="en-US" sz="2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32725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4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zh-CN" altLang="zh-CN" sz="40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1" charset="-122"/>
              </a:rPr>
              <a:t>一、复习旧知</a:t>
            </a:r>
            <a:endParaRPr lang="zh-CN" altLang="zh-CN" sz="40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楷体_GB2312" pitchFamily="1" charset="-122"/>
            </a:endParaRPr>
          </a:p>
        </p:txBody>
      </p:sp>
      <p:sp>
        <p:nvSpPr>
          <p:cNvPr id="471043" name="矩形 2"/>
          <p:cNvSpPr>
            <a:spLocks noChangeArrowheads="1"/>
          </p:cNvSpPr>
          <p:nvPr/>
        </p:nvSpPr>
        <p:spPr bwMode="auto">
          <a:xfrm>
            <a:off x="989013" y="1531938"/>
            <a:ext cx="7345362" cy="1074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>
                <a:solidFill>
                  <a:schemeClr val="tx1"/>
                </a:solidFill>
                <a:latin typeface="楷体_GB2312" pitchFamily="1" charset="-122"/>
              </a:rPr>
              <a:t>    早上起来，小明吃饭需要</a:t>
            </a:r>
            <a:r>
              <a:rPr lang="en-US" altLang="zh-CN">
                <a:solidFill>
                  <a:schemeClr val="tx1"/>
                </a:solidFill>
              </a:rPr>
              <a:t>10</a:t>
            </a:r>
            <a:r>
              <a:rPr lang="zh-CN" altLang="en-US">
                <a:solidFill>
                  <a:schemeClr val="tx1"/>
                </a:solidFill>
                <a:latin typeface="楷体_GB2312" pitchFamily="1" charset="-122"/>
              </a:rPr>
              <a:t>分钟，收听新闻广播需要</a:t>
            </a:r>
            <a:r>
              <a:rPr lang="en-US" altLang="zh-CN">
                <a:solidFill>
                  <a:schemeClr val="tx1"/>
                </a:solidFill>
              </a:rPr>
              <a:t>15</a:t>
            </a:r>
            <a:r>
              <a:rPr lang="zh-CN" altLang="en-US">
                <a:solidFill>
                  <a:schemeClr val="tx1"/>
                </a:solidFill>
                <a:latin typeface="楷体_GB2312" pitchFamily="1" charset="-122"/>
              </a:rPr>
              <a:t>分钟。</a:t>
            </a:r>
          </a:p>
        </p:txBody>
      </p:sp>
      <p:grpSp>
        <p:nvGrpSpPr>
          <p:cNvPr id="471044" name="Group 19"/>
          <p:cNvGrpSpPr>
            <a:grpSpLocks/>
          </p:cNvGrpSpPr>
          <p:nvPr/>
        </p:nvGrpSpPr>
        <p:grpSpPr bwMode="auto">
          <a:xfrm>
            <a:off x="3609975" y="2852738"/>
            <a:ext cx="4418013" cy="1871662"/>
            <a:chOff x="0" y="0"/>
            <a:chExt cx="2783" cy="1179"/>
          </a:xfrm>
        </p:grpSpPr>
        <p:pic>
          <p:nvPicPr>
            <p:cNvPr id="471045" name="Picture 17" descr="4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49" y="45"/>
              <a:ext cx="1134" cy="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71046" name="AutoShape 27"/>
            <p:cNvSpPr>
              <a:spLocks noChangeArrowheads="1"/>
            </p:cNvSpPr>
            <p:nvPr/>
          </p:nvSpPr>
          <p:spPr bwMode="auto">
            <a:xfrm>
              <a:off x="0" y="0"/>
              <a:ext cx="1989" cy="589"/>
            </a:xfrm>
            <a:prstGeom prst="wedgeRoundRectCallout">
              <a:avLst>
                <a:gd name="adj1" fmla="val 58130"/>
                <a:gd name="adj2" fmla="val 19611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你认为怎样安排这两项</a:t>
              </a:r>
              <a:endParaRPr lang="en-US" altLang="zh-CN" sz="2000">
                <a:solidFill>
                  <a:schemeClr val="tx1"/>
                </a:solidFill>
                <a:latin typeface="楷体_GB2312" pitchFamily="1" charset="-122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活动最省时间？</a:t>
              </a:r>
              <a:endParaRPr lang="en-US" altLang="zh-CN" sz="2000">
                <a:solidFill>
                  <a:schemeClr val="tx1"/>
                </a:solidFill>
                <a:latin typeface="楷体_GB2312" pitchFamily="1" charset="-122"/>
              </a:endParaRPr>
            </a:p>
          </p:txBody>
        </p:sp>
      </p:grpSp>
      <p:grpSp>
        <p:nvGrpSpPr>
          <p:cNvPr id="471047" name="Group 22"/>
          <p:cNvGrpSpPr>
            <a:grpSpLocks/>
          </p:cNvGrpSpPr>
          <p:nvPr/>
        </p:nvGrpSpPr>
        <p:grpSpPr bwMode="auto">
          <a:xfrm>
            <a:off x="1366838" y="4365625"/>
            <a:ext cx="5184775" cy="1801813"/>
            <a:chOff x="0" y="0"/>
            <a:chExt cx="3266" cy="1135"/>
          </a:xfrm>
        </p:grpSpPr>
        <p:pic>
          <p:nvPicPr>
            <p:cNvPr id="471048" name="Picture 20" descr="11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798" cy="1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71049" name="AutoShape 27"/>
            <p:cNvSpPr>
              <a:spLocks noChangeArrowheads="1"/>
            </p:cNvSpPr>
            <p:nvPr/>
          </p:nvSpPr>
          <p:spPr bwMode="auto">
            <a:xfrm>
              <a:off x="862" y="136"/>
              <a:ext cx="2404" cy="590"/>
            </a:xfrm>
            <a:prstGeom prst="wedgeRoundRectCallout">
              <a:avLst>
                <a:gd name="adj1" fmla="val -56157"/>
                <a:gd name="adj2" fmla="val -2375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收听新闻广播的同时吃早饭，</a:t>
              </a:r>
              <a:endParaRPr lang="en-US" altLang="zh-CN" sz="2000">
                <a:solidFill>
                  <a:schemeClr val="tx1"/>
                </a:solidFill>
                <a:latin typeface="楷体_GB2312" pitchFamily="1" charset="-122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这样安排最省时间。</a:t>
              </a:r>
            </a:p>
          </p:txBody>
        </p:sp>
      </p:grpSp>
      <p:sp>
        <p:nvSpPr>
          <p:cNvPr id="471050" name="Rectangle 10"/>
          <p:cNvSpPr>
            <a:spLocks noChangeArrowheads="1"/>
          </p:cNvSpPr>
          <p:nvPr/>
        </p:nvSpPr>
        <p:spPr bwMode="auto">
          <a:xfrm>
            <a:off x="539750" y="4216400"/>
            <a:ext cx="666750" cy="12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zh-CN" altLang="en-US" sz="200">
              <a:solidFill>
                <a:schemeClr val="bg1"/>
              </a:solidFill>
            </a:endParaRPr>
          </a:p>
        </p:txBody>
      </p:sp>
      <p:sp>
        <p:nvSpPr>
          <p:cNvPr id="471051" name="Rectangle 11"/>
          <p:cNvSpPr>
            <a:spLocks noChangeArrowheads="1"/>
          </p:cNvSpPr>
          <p:nvPr/>
        </p:nvSpPr>
        <p:spPr bwMode="auto">
          <a:xfrm>
            <a:off x="755650" y="4432300"/>
            <a:ext cx="666750" cy="12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zh-CN" altLang="en-US" sz="2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3208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71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71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06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zh-CN" altLang="zh-CN" sz="40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1" charset="-122"/>
              </a:rPr>
              <a:t>二、探索新知</a:t>
            </a:r>
            <a:endParaRPr lang="zh-CN" altLang="zh-CN" sz="40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楷体_GB2312" pitchFamily="1" charset="-122"/>
            </a:endParaRPr>
          </a:p>
        </p:txBody>
      </p:sp>
      <p:pic>
        <p:nvPicPr>
          <p:cNvPr id="472067" name="Picture 6" descr="1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788" y="1871663"/>
            <a:ext cx="8385175" cy="431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2068" name="Rectangle 4"/>
          <p:cNvSpPr>
            <a:spLocks noChangeArrowheads="1"/>
          </p:cNvSpPr>
          <p:nvPr/>
        </p:nvSpPr>
        <p:spPr bwMode="auto">
          <a:xfrm>
            <a:off x="539750" y="4216400"/>
            <a:ext cx="666750" cy="12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zh-CN" altLang="en-US" sz="2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268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72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09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zh-CN" altLang="zh-CN" sz="40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1" charset="-122"/>
              </a:rPr>
              <a:t>二、探索新知</a:t>
            </a:r>
            <a:endParaRPr lang="zh-CN" altLang="zh-CN" sz="40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楷体_GB2312" pitchFamily="1" charset="-122"/>
            </a:endParaRPr>
          </a:p>
        </p:txBody>
      </p:sp>
      <p:pic>
        <p:nvPicPr>
          <p:cNvPr id="473093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25" y="269875"/>
            <a:ext cx="8382000" cy="6296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controls>
      <mc:AlternateContent xmlns:mc="http://schemas.openxmlformats.org/markup-compatibility/2006">
        <mc:Choice xmlns:v="urn:schemas-microsoft-com:vml" Requires="v">
          <p:control spid="1026" name="ShockwaveFlash1" r:id="rId2" imgW="5401429" imgH="6279513"/>
        </mc:Choice>
        <mc:Fallback>
          <p:control name="ShockwaveFlash1" r:id="rId2" imgW="5401429" imgH="6279513">
            <p:pic>
              <p:nvPicPr>
                <p:cNvPr id="0" name="ShockwaveFlash1" hidden="1"/>
                <p:cNvPicPr preferRelativeResize="0">
                  <a:picLocks noChangeAspect="1" noChangeArrowheads="1" noChangeShapeType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57188" y="284163"/>
                  <a:ext cx="5400675" cy="6280150"/>
                </a:xfrm>
                <a:prstGeom prst="rect">
                  <a:avLst/>
                </a:prstGeom>
                <a:noFill/>
                <a:ln w="12700" cmpd="sng"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027" name="ShockwaveFlash2" r:id="rId3" imgW="8371429" imgH="6279513"/>
        </mc:Choice>
        <mc:Fallback>
          <p:control name="ShockwaveFlash2" r:id="rId3" imgW="8371429" imgH="6279513">
            <p:pic>
              <p:nvPicPr>
                <p:cNvPr id="0" name="ShockwaveFlash2"/>
                <p:cNvPicPr preferRelativeResize="0">
                  <a:picLocks noChangeAspect="1" noChangeArrowheads="1" noChangeShapeType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57188" y="284163"/>
                  <a:ext cx="8370887" cy="6280150"/>
                </a:xfrm>
                <a:prstGeom prst="rect">
                  <a:avLst/>
                </a:prstGeom>
                <a:noFill/>
                <a:ln w="12700" cmpd="sng"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15274567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114" name="Rectangle 2"/>
          <p:cNvSpPr txBox="1">
            <a:spLocks noChangeArrowheads="1"/>
          </p:cNvSpPr>
          <p:nvPr/>
        </p:nvSpPr>
        <p:spPr bwMode="auto">
          <a:xfrm>
            <a:off x="457200" y="417513"/>
            <a:ext cx="6130925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</a:pPr>
            <a:r>
              <a:rPr lang="zh-CN" altLang="en-US" sz="4000">
                <a:effectLst>
                  <a:outerShdw blurRad="38100" dist="38100" dir="2700000" algn="tl">
                    <a:srgbClr val="C0C0C0"/>
                  </a:outerShdw>
                </a:effectLst>
              </a:rPr>
              <a:t>二、探索新知</a:t>
            </a:r>
            <a:endParaRPr lang="zh-CN" altLang="en-US" sz="4000" b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474115" name="组合 35"/>
          <p:cNvGrpSpPr>
            <a:grpSpLocks/>
          </p:cNvGrpSpPr>
          <p:nvPr/>
        </p:nvGrpSpPr>
        <p:grpSpPr bwMode="auto">
          <a:xfrm>
            <a:off x="1187450" y="1700213"/>
            <a:ext cx="5064125" cy="720725"/>
            <a:chOff x="0" y="0"/>
            <a:chExt cx="5064695" cy="720080"/>
          </a:xfrm>
        </p:grpSpPr>
        <p:sp>
          <p:nvSpPr>
            <p:cNvPr id="474116" name="矩形 24"/>
            <p:cNvSpPr>
              <a:spLocks noChangeArrowheads="1"/>
            </p:cNvSpPr>
            <p:nvPr/>
          </p:nvSpPr>
          <p:spPr bwMode="auto">
            <a:xfrm>
              <a:off x="0" y="0"/>
              <a:ext cx="1368152" cy="720080"/>
            </a:xfrm>
            <a:prstGeom prst="rect">
              <a:avLst/>
            </a:prstGeom>
            <a:solidFill>
              <a:srgbClr val="FFFFFF"/>
            </a:solidFill>
            <a:ln w="2540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zh-CN">
                  <a:solidFill>
                    <a:schemeClr val="tx1"/>
                  </a:solidFill>
                  <a:latin typeface="楷体_GB2312" pitchFamily="1" charset="-122"/>
                </a:rPr>
                <a:t>洗水壶 </a:t>
              </a:r>
            </a:p>
          </p:txBody>
        </p:sp>
        <p:sp>
          <p:nvSpPr>
            <p:cNvPr id="474117" name="矩形 25"/>
            <p:cNvSpPr>
              <a:spLocks noChangeArrowheads="1"/>
            </p:cNvSpPr>
            <p:nvPr/>
          </p:nvSpPr>
          <p:spPr bwMode="auto">
            <a:xfrm>
              <a:off x="2021051" y="0"/>
              <a:ext cx="936104" cy="720080"/>
            </a:xfrm>
            <a:prstGeom prst="rect">
              <a:avLst/>
            </a:prstGeom>
            <a:solidFill>
              <a:srgbClr val="FFFFFF"/>
            </a:solidFill>
            <a:ln w="2540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zh-CN">
                  <a:solidFill>
                    <a:schemeClr val="tx1"/>
                  </a:solidFill>
                  <a:latin typeface="楷体_GB2312" pitchFamily="1" charset="-122"/>
                </a:rPr>
                <a:t>接水</a:t>
              </a:r>
            </a:p>
          </p:txBody>
        </p:sp>
        <p:sp>
          <p:nvSpPr>
            <p:cNvPr id="474118" name="矩形 28"/>
            <p:cNvSpPr>
              <a:spLocks noChangeArrowheads="1"/>
            </p:cNvSpPr>
            <p:nvPr/>
          </p:nvSpPr>
          <p:spPr bwMode="auto">
            <a:xfrm>
              <a:off x="3610055" y="0"/>
              <a:ext cx="936104" cy="720080"/>
            </a:xfrm>
            <a:prstGeom prst="rect">
              <a:avLst/>
            </a:prstGeom>
            <a:solidFill>
              <a:srgbClr val="FFFFFF"/>
            </a:solidFill>
            <a:ln w="2540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zh-CN">
                  <a:solidFill>
                    <a:schemeClr val="tx1"/>
                  </a:solidFill>
                  <a:latin typeface="楷体_GB2312" pitchFamily="1" charset="-122"/>
                </a:rPr>
                <a:t>烧水</a:t>
              </a:r>
            </a:p>
          </p:txBody>
        </p:sp>
        <p:sp>
          <p:nvSpPr>
            <p:cNvPr id="474119" name="AutoShape 29"/>
            <p:cNvSpPr>
              <a:spLocks noChangeArrowheads="1"/>
            </p:cNvSpPr>
            <p:nvPr/>
          </p:nvSpPr>
          <p:spPr bwMode="auto">
            <a:xfrm>
              <a:off x="1502514" y="260027"/>
              <a:ext cx="384175" cy="200025"/>
            </a:xfrm>
            <a:prstGeom prst="rightArrow">
              <a:avLst>
                <a:gd name="adj1" fmla="val 46741"/>
                <a:gd name="adj2" fmla="val 65835"/>
              </a:avLst>
            </a:prstGeom>
            <a:solidFill>
              <a:srgbClr val="339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36000" bIns="72000"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zh-CN" sz="2000">
                <a:solidFill>
                  <a:schemeClr val="tx1"/>
                </a:solidFill>
                <a:latin typeface="楷体_GB2312" pitchFamily="1" charset="-122"/>
              </a:endParaRPr>
            </a:p>
          </p:txBody>
        </p:sp>
        <p:sp>
          <p:nvSpPr>
            <p:cNvPr id="474120" name="AutoShape 29"/>
            <p:cNvSpPr>
              <a:spLocks noChangeArrowheads="1"/>
            </p:cNvSpPr>
            <p:nvPr/>
          </p:nvSpPr>
          <p:spPr bwMode="auto">
            <a:xfrm>
              <a:off x="3091518" y="260027"/>
              <a:ext cx="384175" cy="200025"/>
            </a:xfrm>
            <a:prstGeom prst="rightArrow">
              <a:avLst>
                <a:gd name="adj1" fmla="val 46741"/>
                <a:gd name="adj2" fmla="val 65835"/>
              </a:avLst>
            </a:prstGeom>
            <a:solidFill>
              <a:srgbClr val="339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36000" bIns="72000"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zh-CN" sz="2000">
                <a:solidFill>
                  <a:schemeClr val="tx1"/>
                </a:solidFill>
                <a:latin typeface="楷体_GB2312" pitchFamily="1" charset="-122"/>
              </a:endParaRPr>
            </a:p>
          </p:txBody>
        </p:sp>
        <p:sp>
          <p:nvSpPr>
            <p:cNvPr id="474121" name="AutoShape 29"/>
            <p:cNvSpPr>
              <a:spLocks noChangeArrowheads="1"/>
            </p:cNvSpPr>
            <p:nvPr/>
          </p:nvSpPr>
          <p:spPr bwMode="auto">
            <a:xfrm>
              <a:off x="4680520" y="260027"/>
              <a:ext cx="384175" cy="200025"/>
            </a:xfrm>
            <a:prstGeom prst="rightArrow">
              <a:avLst>
                <a:gd name="adj1" fmla="val 46741"/>
                <a:gd name="adj2" fmla="val 65835"/>
              </a:avLst>
            </a:prstGeom>
            <a:solidFill>
              <a:srgbClr val="339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36000" bIns="72000"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zh-CN" sz="2000">
                <a:solidFill>
                  <a:schemeClr val="tx1"/>
                </a:solidFill>
                <a:latin typeface="楷体_GB2312" pitchFamily="1" charset="-122"/>
              </a:endParaRPr>
            </a:p>
          </p:txBody>
        </p:sp>
      </p:grpSp>
      <p:grpSp>
        <p:nvGrpSpPr>
          <p:cNvPr id="474122" name="Group 29"/>
          <p:cNvGrpSpPr>
            <a:grpSpLocks/>
          </p:cNvGrpSpPr>
          <p:nvPr/>
        </p:nvGrpSpPr>
        <p:grpSpPr bwMode="auto">
          <a:xfrm>
            <a:off x="661988" y="3614738"/>
            <a:ext cx="3821112" cy="1801812"/>
            <a:chOff x="0" y="0"/>
            <a:chExt cx="2407" cy="1135"/>
          </a:xfrm>
        </p:grpSpPr>
        <p:pic>
          <p:nvPicPr>
            <p:cNvPr id="474123" name="Picture 27" descr="11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798" cy="1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74124" name="AutoShape 27"/>
            <p:cNvSpPr>
              <a:spLocks noChangeArrowheads="1"/>
            </p:cNvSpPr>
            <p:nvPr/>
          </p:nvSpPr>
          <p:spPr bwMode="auto">
            <a:xfrm>
              <a:off x="862" y="136"/>
              <a:ext cx="1545" cy="590"/>
            </a:xfrm>
            <a:prstGeom prst="wedgeRoundRectCallout">
              <a:avLst>
                <a:gd name="adj1" fmla="val -60528"/>
                <a:gd name="adj2" fmla="val -2375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zh-CN" sz="2000">
                  <a:solidFill>
                    <a:schemeClr val="tx1"/>
                  </a:solidFill>
                  <a:latin typeface="楷体_GB2312" pitchFamily="1" charset="-122"/>
                </a:rPr>
                <a:t>要烧水，必须先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zh-CN" sz="2000">
                  <a:solidFill>
                    <a:schemeClr val="tx1"/>
                  </a:solidFill>
                  <a:latin typeface="楷体_GB2312" pitchFamily="1" charset="-122"/>
                </a:rPr>
                <a:t>洗水壶，接水。</a:t>
              </a:r>
            </a:p>
          </p:txBody>
        </p:sp>
      </p:grpSp>
      <p:grpSp>
        <p:nvGrpSpPr>
          <p:cNvPr id="474125" name="Group 32"/>
          <p:cNvGrpSpPr>
            <a:grpSpLocks/>
          </p:cNvGrpSpPr>
          <p:nvPr/>
        </p:nvGrpSpPr>
        <p:grpSpPr bwMode="auto">
          <a:xfrm>
            <a:off x="3663950" y="4724400"/>
            <a:ext cx="4498975" cy="1800225"/>
            <a:chOff x="0" y="0"/>
            <a:chExt cx="2834" cy="1134"/>
          </a:xfrm>
        </p:grpSpPr>
        <p:pic>
          <p:nvPicPr>
            <p:cNvPr id="474126" name="Picture 30" descr="8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38" y="0"/>
              <a:ext cx="796" cy="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74127" name="AutoShape 27"/>
            <p:cNvSpPr>
              <a:spLocks noChangeArrowheads="1"/>
            </p:cNvSpPr>
            <p:nvPr/>
          </p:nvSpPr>
          <p:spPr bwMode="auto">
            <a:xfrm>
              <a:off x="0" y="252"/>
              <a:ext cx="1883" cy="590"/>
            </a:xfrm>
            <a:prstGeom prst="wedgeRoundRectCallout">
              <a:avLst>
                <a:gd name="adj1" fmla="val 57042"/>
                <a:gd name="adj2" fmla="val -11523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等待水开的时间可以</a:t>
              </a:r>
              <a:endParaRPr lang="en-US" altLang="zh-CN" sz="2000">
                <a:solidFill>
                  <a:schemeClr val="tx1"/>
                </a:solidFill>
                <a:latin typeface="楷体_GB2312" pitchFamily="1" charset="-122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做点什么呢</a:t>
              </a:r>
              <a:r>
                <a:rPr lang="en-US" altLang="zh-CN" sz="2000">
                  <a:solidFill>
                    <a:schemeClr val="tx1"/>
                  </a:solidFill>
                  <a:latin typeface="楷体_GB2312" pitchFamily="1" charset="-122"/>
                </a:rPr>
                <a:t>?</a:t>
              </a:r>
            </a:p>
          </p:txBody>
        </p:sp>
      </p:grpSp>
      <p:grpSp>
        <p:nvGrpSpPr>
          <p:cNvPr id="474128" name="Group 35"/>
          <p:cNvGrpSpPr>
            <a:grpSpLocks/>
          </p:cNvGrpSpPr>
          <p:nvPr/>
        </p:nvGrpSpPr>
        <p:grpSpPr bwMode="auto">
          <a:xfrm>
            <a:off x="4305300" y="1700213"/>
            <a:ext cx="3738563" cy="1914525"/>
            <a:chOff x="0" y="0"/>
            <a:chExt cx="2355" cy="1206"/>
          </a:xfrm>
        </p:grpSpPr>
        <p:sp>
          <p:nvSpPr>
            <p:cNvPr id="474129" name="AutoShape 27"/>
            <p:cNvSpPr>
              <a:spLocks noChangeArrowheads="1"/>
            </p:cNvSpPr>
            <p:nvPr/>
          </p:nvSpPr>
          <p:spPr bwMode="auto">
            <a:xfrm>
              <a:off x="0" y="591"/>
              <a:ext cx="1355" cy="615"/>
            </a:xfrm>
            <a:prstGeom prst="wedgeRoundRectCallout">
              <a:avLst>
                <a:gd name="adj1" fmla="val 60287"/>
                <a:gd name="adj2" fmla="val -47722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这个过程可以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用图来表示。</a:t>
              </a:r>
              <a:endParaRPr lang="en-US" altLang="zh-CN" sz="2000">
                <a:solidFill>
                  <a:schemeClr val="tx1"/>
                </a:solidFill>
                <a:latin typeface="楷体_GB2312" pitchFamily="1" charset="-122"/>
              </a:endParaRPr>
            </a:p>
          </p:txBody>
        </p:sp>
        <p:pic>
          <p:nvPicPr>
            <p:cNvPr id="474130" name="Picture 34" descr="8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71" y="0"/>
              <a:ext cx="884" cy="1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95516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74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474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3000"/>
                                        <p:tgtEl>
                                          <p:spTgt spid="474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474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13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zh-CN" altLang="zh-CN" sz="40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1" charset="-122"/>
              </a:rPr>
              <a:t>二、探索新知</a:t>
            </a:r>
            <a:endParaRPr lang="zh-CN" altLang="zh-CN" sz="40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楷体_GB2312" pitchFamily="1" charset="-122"/>
            </a:endParaRPr>
          </a:p>
        </p:txBody>
      </p:sp>
      <p:sp>
        <p:nvSpPr>
          <p:cNvPr id="475139" name="矩形 25"/>
          <p:cNvSpPr>
            <a:spLocks noChangeArrowheads="1"/>
          </p:cNvSpPr>
          <p:nvPr/>
        </p:nvSpPr>
        <p:spPr bwMode="auto">
          <a:xfrm>
            <a:off x="1187450" y="692150"/>
            <a:ext cx="7345363" cy="67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zh-CN" sz="3000">
                <a:solidFill>
                  <a:schemeClr val="tx1"/>
                </a:solidFill>
                <a:latin typeface="楷体_GB2312" pitchFamily="1" charset="-122"/>
              </a:rPr>
              <a:t>    </a:t>
            </a:r>
          </a:p>
        </p:txBody>
      </p:sp>
      <p:grpSp>
        <p:nvGrpSpPr>
          <p:cNvPr id="475140" name="Group 13"/>
          <p:cNvGrpSpPr>
            <a:grpSpLocks/>
          </p:cNvGrpSpPr>
          <p:nvPr/>
        </p:nvGrpSpPr>
        <p:grpSpPr bwMode="auto">
          <a:xfrm>
            <a:off x="1908175" y="2349500"/>
            <a:ext cx="5410200" cy="3168650"/>
            <a:chOff x="0" y="0"/>
            <a:chExt cx="3408" cy="1996"/>
          </a:xfrm>
        </p:grpSpPr>
        <p:pic>
          <p:nvPicPr>
            <p:cNvPr id="475141" name="Picture 11" descr="4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74" y="862"/>
              <a:ext cx="1134" cy="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75142" name="AutoShape 27"/>
            <p:cNvSpPr>
              <a:spLocks noChangeArrowheads="1"/>
            </p:cNvSpPr>
            <p:nvPr/>
          </p:nvSpPr>
          <p:spPr bwMode="auto">
            <a:xfrm>
              <a:off x="0" y="0"/>
              <a:ext cx="2955" cy="822"/>
            </a:xfrm>
            <a:prstGeom prst="wedgeRoundRectCallout">
              <a:avLst>
                <a:gd name="adj1" fmla="val 36750"/>
                <a:gd name="adj2" fmla="val 70704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>
                  <a:solidFill>
                    <a:schemeClr val="tx1"/>
                  </a:solidFill>
                  <a:latin typeface="楷体_GB2312" pitchFamily="1" charset="-122"/>
                </a:rPr>
                <a:t>怎样安排比较合理并且省</a:t>
              </a:r>
              <a:endParaRPr lang="en-US" altLang="zh-CN">
                <a:solidFill>
                  <a:schemeClr val="tx1"/>
                </a:solidFill>
                <a:latin typeface="楷体_GB2312" pitchFamily="1" charset="-122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>
                  <a:solidFill>
                    <a:schemeClr val="tx1"/>
                  </a:solidFill>
                  <a:latin typeface="楷体_GB2312" pitchFamily="1" charset="-122"/>
                </a:rPr>
                <a:t>时间？和同学讨论一下。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09274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75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16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zh-CN" altLang="zh-CN" sz="40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1" charset="-122"/>
              </a:rPr>
              <a:t>二、探索新知</a:t>
            </a:r>
            <a:endParaRPr lang="zh-CN" altLang="zh-CN" sz="40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楷体_GB2312" pitchFamily="1" charset="-122"/>
            </a:endParaRPr>
          </a:p>
        </p:txBody>
      </p:sp>
      <p:grpSp>
        <p:nvGrpSpPr>
          <p:cNvPr id="476163" name="组合 32"/>
          <p:cNvGrpSpPr>
            <a:grpSpLocks/>
          </p:cNvGrpSpPr>
          <p:nvPr/>
        </p:nvGrpSpPr>
        <p:grpSpPr bwMode="auto">
          <a:xfrm>
            <a:off x="4645025" y="2852738"/>
            <a:ext cx="1366838" cy="2447925"/>
            <a:chOff x="0" y="0"/>
            <a:chExt cx="1368152" cy="2447626"/>
          </a:xfrm>
        </p:grpSpPr>
        <p:sp>
          <p:nvSpPr>
            <p:cNvPr id="476164" name="矩形 16"/>
            <p:cNvSpPr>
              <a:spLocks noChangeArrowheads="1"/>
            </p:cNvSpPr>
            <p:nvPr/>
          </p:nvSpPr>
          <p:spPr bwMode="auto">
            <a:xfrm>
              <a:off x="0" y="431747"/>
              <a:ext cx="1368152" cy="720637"/>
            </a:xfrm>
            <a:prstGeom prst="rect">
              <a:avLst/>
            </a:prstGeom>
            <a:solidFill>
              <a:srgbClr val="FFFFFF"/>
            </a:solidFill>
            <a:ln w="2540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zh-CN">
                  <a:solidFill>
                    <a:schemeClr val="tx1"/>
                  </a:solidFill>
                </a:rPr>
                <a:t>洗茶杯</a:t>
              </a:r>
            </a:p>
          </p:txBody>
        </p:sp>
        <p:sp>
          <p:nvSpPr>
            <p:cNvPr id="476165" name="TextBox 21"/>
            <p:cNvSpPr txBox="1">
              <a:spLocks noChangeArrowheads="1"/>
            </p:cNvSpPr>
            <p:nvPr/>
          </p:nvSpPr>
          <p:spPr bwMode="auto">
            <a:xfrm>
              <a:off x="168437" y="0"/>
              <a:ext cx="1007443" cy="425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000">
                  <a:solidFill>
                    <a:srgbClr val="0070C0"/>
                  </a:solidFill>
                </a:rPr>
                <a:t>2</a:t>
              </a:r>
              <a:r>
                <a:rPr lang="zh-CN" altLang="en-US" sz="2000">
                  <a:solidFill>
                    <a:srgbClr val="0070C0"/>
                  </a:solidFill>
                </a:rPr>
                <a:t>分钟</a:t>
              </a:r>
            </a:p>
          </p:txBody>
        </p:sp>
        <p:sp>
          <p:nvSpPr>
            <p:cNvPr id="476166" name="矩形 15"/>
            <p:cNvSpPr>
              <a:spLocks noChangeArrowheads="1"/>
            </p:cNvSpPr>
            <p:nvPr/>
          </p:nvSpPr>
          <p:spPr bwMode="auto">
            <a:xfrm>
              <a:off x="0" y="1726989"/>
              <a:ext cx="1368152" cy="720637"/>
            </a:xfrm>
            <a:prstGeom prst="rect">
              <a:avLst/>
            </a:prstGeom>
            <a:solidFill>
              <a:srgbClr val="FFFFFF"/>
            </a:solidFill>
            <a:ln w="2540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zh-CN">
                  <a:solidFill>
                    <a:schemeClr val="tx1"/>
                  </a:solidFill>
                </a:rPr>
                <a:t>找茶叶</a:t>
              </a:r>
            </a:p>
          </p:txBody>
        </p:sp>
        <p:sp>
          <p:nvSpPr>
            <p:cNvPr id="476167" name="TextBox 22"/>
            <p:cNvSpPr txBox="1">
              <a:spLocks noChangeArrowheads="1"/>
            </p:cNvSpPr>
            <p:nvPr/>
          </p:nvSpPr>
          <p:spPr bwMode="auto">
            <a:xfrm>
              <a:off x="187505" y="1295242"/>
              <a:ext cx="1007443" cy="425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000">
                  <a:solidFill>
                    <a:srgbClr val="0070C0"/>
                  </a:solidFill>
                </a:rPr>
                <a:t>1</a:t>
              </a:r>
              <a:r>
                <a:rPr lang="zh-CN" altLang="en-US" sz="2000">
                  <a:solidFill>
                    <a:srgbClr val="0070C0"/>
                  </a:solidFill>
                </a:rPr>
                <a:t>分钟</a:t>
              </a:r>
            </a:p>
          </p:txBody>
        </p:sp>
      </p:grpSp>
      <p:sp>
        <p:nvSpPr>
          <p:cNvPr id="476168" name="Text Box 16"/>
          <p:cNvSpPr txBox="1">
            <a:spLocks noChangeArrowheads="1"/>
          </p:cNvSpPr>
          <p:nvPr/>
        </p:nvSpPr>
        <p:spPr bwMode="auto">
          <a:xfrm>
            <a:off x="2555875" y="5719763"/>
            <a:ext cx="5184775" cy="650875"/>
          </a:xfrm>
          <a:prstGeom prst="rect">
            <a:avLst/>
          </a:prstGeom>
          <a:noFill/>
          <a:ln w="9525" cmpd="sng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sz="3000">
                <a:solidFill>
                  <a:schemeClr val="tx1"/>
                </a:solidFill>
              </a:rPr>
              <a:t>1</a:t>
            </a:r>
            <a:r>
              <a:rPr lang="zh-CN" altLang="en-US" sz="3000">
                <a:solidFill>
                  <a:schemeClr val="tx1"/>
                </a:solidFill>
              </a:rPr>
              <a:t>＋</a:t>
            </a:r>
            <a:r>
              <a:rPr lang="en-US" altLang="zh-CN" sz="3000">
                <a:solidFill>
                  <a:schemeClr val="tx1"/>
                </a:solidFill>
              </a:rPr>
              <a:t>1</a:t>
            </a:r>
            <a:r>
              <a:rPr lang="zh-CN" altLang="en-US" sz="3000">
                <a:solidFill>
                  <a:schemeClr val="tx1"/>
                </a:solidFill>
              </a:rPr>
              <a:t>＋</a:t>
            </a:r>
            <a:r>
              <a:rPr lang="en-US" altLang="zh-CN" sz="3000">
                <a:solidFill>
                  <a:schemeClr val="tx1"/>
                </a:solidFill>
              </a:rPr>
              <a:t>8</a:t>
            </a:r>
            <a:r>
              <a:rPr lang="zh-CN" altLang="en-US" sz="3000">
                <a:solidFill>
                  <a:schemeClr val="tx1"/>
                </a:solidFill>
              </a:rPr>
              <a:t>＋</a:t>
            </a:r>
            <a:r>
              <a:rPr lang="en-US" altLang="zh-CN" sz="3000">
                <a:solidFill>
                  <a:schemeClr val="tx1"/>
                </a:solidFill>
              </a:rPr>
              <a:t>1</a:t>
            </a:r>
            <a:r>
              <a:rPr lang="zh-CN" altLang="en-US" sz="3000">
                <a:solidFill>
                  <a:schemeClr val="tx1"/>
                </a:solidFill>
              </a:rPr>
              <a:t>＝</a:t>
            </a:r>
            <a:r>
              <a:rPr lang="en-US" altLang="zh-CN" sz="3000">
                <a:solidFill>
                  <a:schemeClr val="tx1"/>
                </a:solidFill>
              </a:rPr>
              <a:t>11</a:t>
            </a:r>
            <a:r>
              <a:rPr lang="zh-CN" altLang="en-US" sz="3000">
                <a:solidFill>
                  <a:schemeClr val="tx1"/>
                </a:solidFill>
              </a:rPr>
              <a:t>（分）</a:t>
            </a:r>
          </a:p>
        </p:txBody>
      </p:sp>
      <p:grpSp>
        <p:nvGrpSpPr>
          <p:cNvPr id="476169" name="Group 36"/>
          <p:cNvGrpSpPr>
            <a:grpSpLocks/>
          </p:cNvGrpSpPr>
          <p:nvPr/>
        </p:nvGrpSpPr>
        <p:grpSpPr bwMode="auto">
          <a:xfrm>
            <a:off x="890588" y="3802063"/>
            <a:ext cx="2906712" cy="1801812"/>
            <a:chOff x="0" y="0"/>
            <a:chExt cx="1831" cy="1135"/>
          </a:xfrm>
        </p:grpSpPr>
        <p:pic>
          <p:nvPicPr>
            <p:cNvPr id="476170" name="Picture 34" descr="11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798" cy="1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76171" name="AutoShape 27"/>
            <p:cNvSpPr>
              <a:spLocks noChangeArrowheads="1"/>
            </p:cNvSpPr>
            <p:nvPr/>
          </p:nvSpPr>
          <p:spPr bwMode="auto">
            <a:xfrm>
              <a:off x="862" y="136"/>
              <a:ext cx="969" cy="590"/>
            </a:xfrm>
            <a:prstGeom prst="wedgeRoundRectCallout">
              <a:avLst>
                <a:gd name="adj1" fmla="val -67171"/>
                <a:gd name="adj2" fmla="val -2375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先画图，</a:t>
              </a:r>
              <a:endParaRPr lang="en-US" altLang="zh-CN" sz="2000">
                <a:solidFill>
                  <a:schemeClr val="tx1"/>
                </a:solidFill>
                <a:latin typeface="楷体_GB2312" pitchFamily="1" charset="-122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再计算。</a:t>
              </a:r>
            </a:p>
          </p:txBody>
        </p:sp>
      </p:grpSp>
      <p:grpSp>
        <p:nvGrpSpPr>
          <p:cNvPr id="476172" name="组合 11"/>
          <p:cNvGrpSpPr>
            <a:grpSpLocks/>
          </p:cNvGrpSpPr>
          <p:nvPr/>
        </p:nvGrpSpPr>
        <p:grpSpPr bwMode="auto">
          <a:xfrm>
            <a:off x="1187450" y="1524000"/>
            <a:ext cx="1885950" cy="1184275"/>
            <a:chOff x="0" y="0"/>
            <a:chExt cx="1886477" cy="1184622"/>
          </a:xfrm>
        </p:grpSpPr>
        <p:sp>
          <p:nvSpPr>
            <p:cNvPr id="476173" name="矩形 24"/>
            <p:cNvSpPr>
              <a:spLocks noChangeArrowheads="1"/>
            </p:cNvSpPr>
            <p:nvPr/>
          </p:nvSpPr>
          <p:spPr bwMode="auto">
            <a:xfrm>
              <a:off x="0" y="463897"/>
              <a:ext cx="1367998" cy="720725"/>
            </a:xfrm>
            <a:prstGeom prst="rect">
              <a:avLst/>
            </a:prstGeom>
            <a:solidFill>
              <a:srgbClr val="FFFFFF"/>
            </a:solidFill>
            <a:ln w="2540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zh-CN">
                  <a:solidFill>
                    <a:schemeClr val="tx1"/>
                  </a:solidFill>
                  <a:latin typeface="楷体_GB2312" pitchFamily="1" charset="-122"/>
                </a:rPr>
                <a:t>洗水壶 </a:t>
              </a:r>
            </a:p>
          </p:txBody>
        </p:sp>
        <p:sp>
          <p:nvSpPr>
            <p:cNvPr id="476174" name="AutoShape 29"/>
            <p:cNvSpPr>
              <a:spLocks noChangeArrowheads="1"/>
            </p:cNvSpPr>
            <p:nvPr/>
          </p:nvSpPr>
          <p:spPr bwMode="auto">
            <a:xfrm>
              <a:off x="1502345" y="724157"/>
              <a:ext cx="384132" cy="200204"/>
            </a:xfrm>
            <a:prstGeom prst="rightArrow">
              <a:avLst>
                <a:gd name="adj1" fmla="val 46741"/>
                <a:gd name="adj2" fmla="val 65831"/>
              </a:avLst>
            </a:prstGeom>
            <a:solidFill>
              <a:srgbClr val="339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36000" bIns="72000"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zh-CN" sz="2000">
                <a:solidFill>
                  <a:schemeClr val="tx1"/>
                </a:solidFill>
                <a:latin typeface="楷体_GB2312" pitchFamily="1" charset="-122"/>
              </a:endParaRPr>
            </a:p>
          </p:txBody>
        </p:sp>
        <p:sp>
          <p:nvSpPr>
            <p:cNvPr id="476175" name="矩形 9"/>
            <p:cNvSpPr>
              <a:spLocks noChangeArrowheads="1"/>
            </p:cNvSpPr>
            <p:nvPr/>
          </p:nvSpPr>
          <p:spPr bwMode="auto">
            <a:xfrm>
              <a:off x="101628" y="0"/>
              <a:ext cx="1140144" cy="425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9pPr>
            </a:lstStyle>
            <a:p>
              <a:pPr algn="ctr" eaLnBrk="1" hangingPunct="1"/>
              <a:r>
                <a:rPr lang="en-US" altLang="zh-CN">
                  <a:solidFill>
                    <a:srgbClr val="0070C0"/>
                  </a:solidFill>
                  <a:latin typeface="Arial" pitchFamily="34" charset="0"/>
                </a:rPr>
                <a:t>1</a:t>
              </a:r>
              <a:r>
                <a:rPr lang="zh-CN" altLang="en-US">
                  <a:solidFill>
                    <a:srgbClr val="0070C0"/>
                  </a:solidFill>
                  <a:latin typeface="Arial" pitchFamily="34" charset="0"/>
                </a:rPr>
                <a:t>分钟</a:t>
              </a:r>
            </a:p>
          </p:txBody>
        </p:sp>
      </p:grpSp>
      <p:grpSp>
        <p:nvGrpSpPr>
          <p:cNvPr id="476176" name="组合 12"/>
          <p:cNvGrpSpPr>
            <a:grpSpLocks/>
          </p:cNvGrpSpPr>
          <p:nvPr/>
        </p:nvGrpSpPr>
        <p:grpSpPr bwMode="auto">
          <a:xfrm>
            <a:off x="3098800" y="1524000"/>
            <a:ext cx="1563688" cy="1184275"/>
            <a:chOff x="0" y="0"/>
            <a:chExt cx="1564256" cy="1184622"/>
          </a:xfrm>
        </p:grpSpPr>
        <p:sp>
          <p:nvSpPr>
            <p:cNvPr id="476177" name="矩形 25"/>
            <p:cNvSpPr>
              <a:spLocks noChangeArrowheads="1"/>
            </p:cNvSpPr>
            <p:nvPr/>
          </p:nvSpPr>
          <p:spPr bwMode="auto">
            <a:xfrm>
              <a:off x="109778" y="463897"/>
              <a:ext cx="935999" cy="720725"/>
            </a:xfrm>
            <a:prstGeom prst="rect">
              <a:avLst/>
            </a:prstGeom>
            <a:solidFill>
              <a:srgbClr val="FFFFFF"/>
            </a:solidFill>
            <a:ln w="2540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zh-CN">
                  <a:solidFill>
                    <a:schemeClr val="tx1"/>
                  </a:solidFill>
                  <a:latin typeface="楷体_GB2312" pitchFamily="1" charset="-122"/>
                </a:rPr>
                <a:t>接水</a:t>
              </a:r>
            </a:p>
          </p:txBody>
        </p:sp>
        <p:sp>
          <p:nvSpPr>
            <p:cNvPr id="476178" name="AutoShape 29"/>
            <p:cNvSpPr>
              <a:spLocks noChangeArrowheads="1"/>
            </p:cNvSpPr>
            <p:nvPr/>
          </p:nvSpPr>
          <p:spPr bwMode="auto">
            <a:xfrm>
              <a:off x="1180124" y="724157"/>
              <a:ext cx="384132" cy="200204"/>
            </a:xfrm>
            <a:prstGeom prst="rightArrow">
              <a:avLst>
                <a:gd name="adj1" fmla="val 46741"/>
                <a:gd name="adj2" fmla="val 65831"/>
              </a:avLst>
            </a:prstGeom>
            <a:solidFill>
              <a:srgbClr val="339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36000" bIns="72000"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zh-CN" sz="2000">
                <a:solidFill>
                  <a:schemeClr val="tx1"/>
                </a:solidFill>
                <a:latin typeface="楷体_GB2312" pitchFamily="1" charset="-122"/>
              </a:endParaRPr>
            </a:p>
          </p:txBody>
        </p:sp>
        <p:sp>
          <p:nvSpPr>
            <p:cNvPr id="476179" name="矩形 37"/>
            <p:cNvSpPr>
              <a:spLocks noChangeArrowheads="1"/>
            </p:cNvSpPr>
            <p:nvPr/>
          </p:nvSpPr>
          <p:spPr bwMode="auto">
            <a:xfrm>
              <a:off x="0" y="0"/>
              <a:ext cx="1140239" cy="425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9pPr>
            </a:lstStyle>
            <a:p>
              <a:pPr algn="ctr" eaLnBrk="1" hangingPunct="1"/>
              <a:r>
                <a:rPr lang="en-US" altLang="zh-CN">
                  <a:solidFill>
                    <a:srgbClr val="0070C0"/>
                  </a:solidFill>
                  <a:latin typeface="Arial" pitchFamily="34" charset="0"/>
                </a:rPr>
                <a:t>1</a:t>
              </a:r>
              <a:r>
                <a:rPr lang="zh-CN" altLang="en-US">
                  <a:solidFill>
                    <a:srgbClr val="0070C0"/>
                  </a:solidFill>
                  <a:latin typeface="Arial" pitchFamily="34" charset="0"/>
                </a:rPr>
                <a:t>分钟</a:t>
              </a:r>
            </a:p>
          </p:txBody>
        </p:sp>
      </p:grpSp>
      <p:grpSp>
        <p:nvGrpSpPr>
          <p:cNvPr id="476180" name="组合 13"/>
          <p:cNvGrpSpPr>
            <a:grpSpLocks/>
          </p:cNvGrpSpPr>
          <p:nvPr/>
        </p:nvGrpSpPr>
        <p:grpSpPr bwMode="auto">
          <a:xfrm>
            <a:off x="4708525" y="1524000"/>
            <a:ext cx="1543050" cy="1184275"/>
            <a:chOff x="0" y="0"/>
            <a:chExt cx="1543354" cy="1184622"/>
          </a:xfrm>
        </p:grpSpPr>
        <p:sp>
          <p:nvSpPr>
            <p:cNvPr id="476181" name="矩形 28"/>
            <p:cNvSpPr>
              <a:spLocks noChangeArrowheads="1"/>
            </p:cNvSpPr>
            <p:nvPr/>
          </p:nvSpPr>
          <p:spPr bwMode="auto">
            <a:xfrm>
              <a:off x="88878" y="463897"/>
              <a:ext cx="935999" cy="720725"/>
            </a:xfrm>
            <a:prstGeom prst="rect">
              <a:avLst/>
            </a:prstGeom>
            <a:solidFill>
              <a:srgbClr val="FFFFFF"/>
            </a:solidFill>
            <a:ln w="2540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zh-CN">
                  <a:solidFill>
                    <a:schemeClr val="tx1"/>
                  </a:solidFill>
                  <a:latin typeface="楷体_GB2312" pitchFamily="1" charset="-122"/>
                </a:rPr>
                <a:t>烧水</a:t>
              </a:r>
            </a:p>
          </p:txBody>
        </p:sp>
        <p:sp>
          <p:nvSpPr>
            <p:cNvPr id="476182" name="AutoShape 29"/>
            <p:cNvSpPr>
              <a:spLocks noChangeArrowheads="1"/>
            </p:cNvSpPr>
            <p:nvPr/>
          </p:nvSpPr>
          <p:spPr bwMode="auto">
            <a:xfrm>
              <a:off x="1159222" y="724157"/>
              <a:ext cx="384132" cy="200204"/>
            </a:xfrm>
            <a:prstGeom prst="rightArrow">
              <a:avLst>
                <a:gd name="adj1" fmla="val 46741"/>
                <a:gd name="adj2" fmla="val 65831"/>
              </a:avLst>
            </a:prstGeom>
            <a:solidFill>
              <a:srgbClr val="339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36000" bIns="72000"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zh-CN" sz="2000">
                <a:solidFill>
                  <a:schemeClr val="tx1"/>
                </a:solidFill>
                <a:latin typeface="楷体_GB2312" pitchFamily="1" charset="-122"/>
              </a:endParaRPr>
            </a:p>
          </p:txBody>
        </p:sp>
        <p:sp>
          <p:nvSpPr>
            <p:cNvPr id="476183" name="矩形 38"/>
            <p:cNvSpPr>
              <a:spLocks noChangeArrowheads="1"/>
            </p:cNvSpPr>
            <p:nvPr/>
          </p:nvSpPr>
          <p:spPr bwMode="auto">
            <a:xfrm>
              <a:off x="0" y="0"/>
              <a:ext cx="1140050" cy="425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9pPr>
            </a:lstStyle>
            <a:p>
              <a:pPr algn="ctr" eaLnBrk="1" hangingPunct="1"/>
              <a:r>
                <a:rPr lang="en-US" altLang="zh-CN">
                  <a:solidFill>
                    <a:srgbClr val="0070C0"/>
                  </a:solidFill>
                  <a:latin typeface="Arial" pitchFamily="34" charset="0"/>
                </a:rPr>
                <a:t>8</a:t>
              </a:r>
              <a:r>
                <a:rPr lang="zh-CN" altLang="en-US">
                  <a:solidFill>
                    <a:srgbClr val="0070C0"/>
                  </a:solidFill>
                  <a:latin typeface="Arial" pitchFamily="34" charset="0"/>
                </a:rPr>
                <a:t>分钟</a:t>
              </a:r>
            </a:p>
          </p:txBody>
        </p:sp>
      </p:grpSp>
      <p:grpSp>
        <p:nvGrpSpPr>
          <p:cNvPr id="476184" name="组合 14"/>
          <p:cNvGrpSpPr>
            <a:grpSpLocks/>
          </p:cNvGrpSpPr>
          <p:nvPr/>
        </p:nvGrpSpPr>
        <p:grpSpPr bwMode="auto">
          <a:xfrm>
            <a:off x="6251575" y="1524000"/>
            <a:ext cx="1139825" cy="1184275"/>
            <a:chOff x="0" y="0"/>
            <a:chExt cx="1140130" cy="1184622"/>
          </a:xfrm>
        </p:grpSpPr>
        <p:sp>
          <p:nvSpPr>
            <p:cNvPr id="476185" name="矩形 28"/>
            <p:cNvSpPr>
              <a:spLocks noChangeArrowheads="1"/>
            </p:cNvSpPr>
            <p:nvPr/>
          </p:nvSpPr>
          <p:spPr bwMode="auto">
            <a:xfrm>
              <a:off x="98403" y="463897"/>
              <a:ext cx="935999" cy="720725"/>
            </a:xfrm>
            <a:prstGeom prst="rect">
              <a:avLst/>
            </a:prstGeom>
            <a:solidFill>
              <a:srgbClr val="FFFFFF"/>
            </a:solidFill>
            <a:ln w="2540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zh-CN">
                  <a:solidFill>
                    <a:schemeClr val="tx1"/>
                  </a:solidFill>
                  <a:latin typeface="楷体_GB2312" pitchFamily="1" charset="-122"/>
                </a:rPr>
                <a:t>沏茶</a:t>
              </a:r>
            </a:p>
          </p:txBody>
        </p:sp>
        <p:sp>
          <p:nvSpPr>
            <p:cNvPr id="476186" name="矩形 39"/>
            <p:cNvSpPr>
              <a:spLocks noChangeArrowheads="1"/>
            </p:cNvSpPr>
            <p:nvPr/>
          </p:nvSpPr>
          <p:spPr bwMode="auto">
            <a:xfrm>
              <a:off x="0" y="0"/>
              <a:ext cx="1140130" cy="425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9pPr>
            </a:lstStyle>
            <a:p>
              <a:pPr algn="ctr" eaLnBrk="1" hangingPunct="1"/>
              <a:r>
                <a:rPr lang="en-US" altLang="zh-CN">
                  <a:solidFill>
                    <a:srgbClr val="0070C0"/>
                  </a:solidFill>
                  <a:latin typeface="Arial" pitchFamily="34" charset="0"/>
                </a:rPr>
                <a:t>1</a:t>
              </a:r>
              <a:r>
                <a:rPr lang="zh-CN" altLang="en-US">
                  <a:solidFill>
                    <a:srgbClr val="0070C0"/>
                  </a:solidFill>
                  <a:latin typeface="Arial" pitchFamily="34" charset="0"/>
                </a:rPr>
                <a:t>分钟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11322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76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76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76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76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476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76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476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6168" grpId="0" animBg="1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18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zh-CN" altLang="zh-CN" sz="40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1" charset="-122"/>
              </a:rPr>
              <a:t>二、探索新知</a:t>
            </a:r>
            <a:endParaRPr lang="zh-CN" altLang="zh-CN" sz="40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楷体_GB2312" pitchFamily="1" charset="-122"/>
            </a:endParaRPr>
          </a:p>
        </p:txBody>
      </p:sp>
      <p:grpSp>
        <p:nvGrpSpPr>
          <p:cNvPr id="477187" name="Group 25"/>
          <p:cNvGrpSpPr>
            <a:grpSpLocks/>
          </p:cNvGrpSpPr>
          <p:nvPr/>
        </p:nvGrpSpPr>
        <p:grpSpPr bwMode="auto">
          <a:xfrm>
            <a:off x="2876550" y="1552575"/>
            <a:ext cx="4957763" cy="1871663"/>
            <a:chOff x="0" y="0"/>
            <a:chExt cx="3123" cy="1179"/>
          </a:xfrm>
        </p:grpSpPr>
        <p:pic>
          <p:nvPicPr>
            <p:cNvPr id="477188" name="Picture 26" descr="4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89" y="45"/>
              <a:ext cx="1134" cy="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77189" name="AutoShape 27"/>
            <p:cNvSpPr>
              <a:spLocks noChangeArrowheads="1"/>
            </p:cNvSpPr>
            <p:nvPr/>
          </p:nvSpPr>
          <p:spPr bwMode="auto">
            <a:xfrm>
              <a:off x="0" y="0"/>
              <a:ext cx="2329" cy="589"/>
            </a:xfrm>
            <a:prstGeom prst="wedgeRoundRectCallout">
              <a:avLst>
                <a:gd name="adj1" fmla="val 57259"/>
                <a:gd name="adj2" fmla="val 19611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通过解决以上问题，想一想</a:t>
              </a:r>
              <a:endParaRPr lang="en-US" altLang="zh-CN" sz="2000">
                <a:solidFill>
                  <a:schemeClr val="tx1"/>
                </a:solidFill>
                <a:latin typeface="楷体_GB2312" pitchFamily="1" charset="-122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怎样合理安排时间呢？</a:t>
              </a:r>
            </a:p>
          </p:txBody>
        </p:sp>
      </p:grpSp>
      <p:grpSp>
        <p:nvGrpSpPr>
          <p:cNvPr id="477190" name="Group 31"/>
          <p:cNvGrpSpPr>
            <a:grpSpLocks/>
          </p:cNvGrpSpPr>
          <p:nvPr/>
        </p:nvGrpSpPr>
        <p:grpSpPr bwMode="auto">
          <a:xfrm>
            <a:off x="250825" y="2708275"/>
            <a:ext cx="4240213" cy="1801813"/>
            <a:chOff x="0" y="0"/>
            <a:chExt cx="2671" cy="1135"/>
          </a:xfrm>
        </p:grpSpPr>
        <p:pic>
          <p:nvPicPr>
            <p:cNvPr id="477191" name="Picture 29" descr="11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798" cy="1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77192" name="AutoShape 27"/>
            <p:cNvSpPr>
              <a:spLocks noChangeArrowheads="1"/>
            </p:cNvSpPr>
            <p:nvPr/>
          </p:nvSpPr>
          <p:spPr bwMode="auto">
            <a:xfrm>
              <a:off x="766" y="130"/>
              <a:ext cx="1905" cy="363"/>
            </a:xfrm>
            <a:prstGeom prst="wedgeRoundRectCallout">
              <a:avLst>
                <a:gd name="adj1" fmla="val -55565"/>
                <a:gd name="adj2" fmla="val 40634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zh-CN" sz="2000">
                  <a:solidFill>
                    <a:schemeClr val="tx1"/>
                  </a:solidFill>
                  <a:latin typeface="楷体_GB2312" pitchFamily="1" charset="-122"/>
                </a:rPr>
                <a:t>先观察做事情的顺序。</a:t>
              </a:r>
            </a:p>
          </p:txBody>
        </p:sp>
      </p:grpSp>
      <p:grpSp>
        <p:nvGrpSpPr>
          <p:cNvPr id="477193" name="Group 32"/>
          <p:cNvGrpSpPr>
            <a:grpSpLocks/>
          </p:cNvGrpSpPr>
          <p:nvPr/>
        </p:nvGrpSpPr>
        <p:grpSpPr bwMode="auto">
          <a:xfrm>
            <a:off x="4905375" y="3141663"/>
            <a:ext cx="3913188" cy="1800225"/>
            <a:chOff x="0" y="0"/>
            <a:chExt cx="2465" cy="1134"/>
          </a:xfrm>
        </p:grpSpPr>
        <p:pic>
          <p:nvPicPr>
            <p:cNvPr id="477194" name="Picture 33" descr="8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69" y="0"/>
              <a:ext cx="796" cy="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77195" name="AutoShape 27"/>
            <p:cNvSpPr>
              <a:spLocks noChangeArrowheads="1"/>
            </p:cNvSpPr>
            <p:nvPr/>
          </p:nvSpPr>
          <p:spPr bwMode="auto">
            <a:xfrm>
              <a:off x="0" y="252"/>
              <a:ext cx="1514" cy="590"/>
            </a:xfrm>
            <a:prstGeom prst="wedgeRoundRectCallout">
              <a:avLst>
                <a:gd name="adj1" fmla="val 57042"/>
                <a:gd name="adj2" fmla="val -11523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再考虑哪些事情</a:t>
              </a:r>
              <a:endParaRPr lang="en-US" altLang="zh-CN" sz="2000">
                <a:solidFill>
                  <a:schemeClr val="tx1"/>
                </a:solidFill>
                <a:latin typeface="楷体_GB2312" pitchFamily="1" charset="-122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可以同时做。</a:t>
              </a:r>
              <a:endParaRPr lang="en-US" altLang="zh-CN" sz="2000">
                <a:solidFill>
                  <a:schemeClr val="tx1"/>
                </a:solidFill>
                <a:latin typeface="楷体_GB2312" pitchFamily="1" charset="-122"/>
              </a:endParaRPr>
            </a:p>
          </p:txBody>
        </p:sp>
      </p:grpSp>
      <p:grpSp>
        <p:nvGrpSpPr>
          <p:cNvPr id="477196" name="Group 37"/>
          <p:cNvGrpSpPr>
            <a:grpSpLocks/>
          </p:cNvGrpSpPr>
          <p:nvPr/>
        </p:nvGrpSpPr>
        <p:grpSpPr bwMode="auto">
          <a:xfrm>
            <a:off x="487363" y="4581525"/>
            <a:ext cx="3741737" cy="1800225"/>
            <a:chOff x="0" y="0"/>
            <a:chExt cx="2357" cy="1134"/>
          </a:xfrm>
        </p:grpSpPr>
        <p:sp>
          <p:nvSpPr>
            <p:cNvPr id="477197" name="AutoShape 27"/>
            <p:cNvSpPr>
              <a:spLocks noChangeArrowheads="1"/>
            </p:cNvSpPr>
            <p:nvPr/>
          </p:nvSpPr>
          <p:spPr bwMode="auto">
            <a:xfrm>
              <a:off x="980" y="4"/>
              <a:ext cx="1377" cy="572"/>
            </a:xfrm>
            <a:prstGeom prst="wedgeRoundRectCallout">
              <a:avLst>
                <a:gd name="adj1" fmla="val -56940"/>
                <a:gd name="adj2" fmla="val 21625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写出做事情的</a:t>
              </a:r>
              <a:endParaRPr lang="en-US" altLang="zh-CN" sz="2000">
                <a:solidFill>
                  <a:schemeClr val="tx1"/>
                </a:solidFill>
                <a:latin typeface="楷体_GB2312" pitchFamily="1" charset="-122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顺序。</a:t>
              </a:r>
            </a:p>
          </p:txBody>
        </p:sp>
        <p:pic>
          <p:nvPicPr>
            <p:cNvPr id="477198" name="Picture 36" descr="90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61" cy="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77199" name="Group 42"/>
          <p:cNvGrpSpPr>
            <a:grpSpLocks/>
          </p:cNvGrpSpPr>
          <p:nvPr/>
        </p:nvGrpSpPr>
        <p:grpSpPr bwMode="auto">
          <a:xfrm>
            <a:off x="4735513" y="4805363"/>
            <a:ext cx="3224212" cy="1803400"/>
            <a:chOff x="0" y="0"/>
            <a:chExt cx="2031" cy="1136"/>
          </a:xfrm>
        </p:grpSpPr>
        <p:sp>
          <p:nvSpPr>
            <p:cNvPr id="477200" name="AutoShape 27"/>
            <p:cNvSpPr>
              <a:spLocks noChangeArrowheads="1"/>
            </p:cNvSpPr>
            <p:nvPr/>
          </p:nvSpPr>
          <p:spPr bwMode="auto">
            <a:xfrm>
              <a:off x="0" y="91"/>
              <a:ext cx="1211" cy="589"/>
            </a:xfrm>
            <a:prstGeom prst="wedgeRoundRectCallout">
              <a:avLst>
                <a:gd name="adj1" fmla="val 60949"/>
                <a:gd name="adj2" fmla="val 24023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最后计算出</a:t>
              </a:r>
              <a:endParaRPr lang="en-US" altLang="zh-CN" sz="2000">
                <a:solidFill>
                  <a:schemeClr val="tx1"/>
                </a:solidFill>
                <a:latin typeface="楷体_GB2312" pitchFamily="1" charset="-122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所需时间。</a:t>
              </a:r>
              <a:endParaRPr lang="en-US" altLang="zh-CN" sz="2000">
                <a:solidFill>
                  <a:schemeClr val="tx1"/>
                </a:solidFill>
                <a:latin typeface="楷体_GB2312" pitchFamily="1" charset="-122"/>
              </a:endParaRPr>
            </a:p>
          </p:txBody>
        </p:sp>
        <p:pic>
          <p:nvPicPr>
            <p:cNvPr id="477201" name="Picture 41" descr="108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0" y="0"/>
              <a:ext cx="701" cy="1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071291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77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77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477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77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477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21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zh-CN" altLang="zh-CN" sz="40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1" charset="-122"/>
              </a:rPr>
              <a:t>二、探索新知</a:t>
            </a:r>
            <a:endParaRPr lang="zh-CN" altLang="zh-CN" sz="40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楷体_GB2312" pitchFamily="1" charset="-122"/>
            </a:endParaRPr>
          </a:p>
        </p:txBody>
      </p:sp>
      <p:sp>
        <p:nvSpPr>
          <p:cNvPr id="478211" name="矩形 2"/>
          <p:cNvSpPr>
            <a:spLocks noChangeArrowheads="1"/>
          </p:cNvSpPr>
          <p:nvPr/>
        </p:nvSpPr>
        <p:spPr bwMode="auto">
          <a:xfrm>
            <a:off x="3646488" y="2782888"/>
            <a:ext cx="5021262" cy="275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algn="just" eaLnBrk="1" hangingPunct="1"/>
            <a:r>
              <a:rPr lang="en-US" altLang="zh-CN" sz="2400"/>
              <a:t>    </a:t>
            </a:r>
            <a:r>
              <a:rPr lang="zh-CN" altLang="en-US" sz="2400"/>
              <a:t>华罗庚是我国著名的数学家。他在研究中发现合理地安排时间可以大大提高工作效率，他提出的“优选法”广泛地应用于人们的生产和生活，形成了数学中一门应用性很强的分支</a:t>
            </a:r>
            <a:r>
              <a:rPr lang="en-US" altLang="zh-CN" sz="2400">
                <a:latin typeface="宋体" pitchFamily="2" charset="-122"/>
                <a:ea typeface="宋体" pitchFamily="2" charset="-122"/>
              </a:rPr>
              <a:t>——</a:t>
            </a:r>
            <a:r>
              <a:rPr lang="zh-CN" altLang="en-US" sz="2400"/>
              <a:t>运筹学。</a:t>
            </a:r>
          </a:p>
        </p:txBody>
      </p:sp>
      <p:pic>
        <p:nvPicPr>
          <p:cNvPr id="478212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63" y="2152650"/>
            <a:ext cx="2519362" cy="378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8213" name="Rectangle 5"/>
          <p:cNvSpPr>
            <a:spLocks noChangeArrowheads="1"/>
          </p:cNvSpPr>
          <p:nvPr/>
        </p:nvSpPr>
        <p:spPr bwMode="auto">
          <a:xfrm>
            <a:off x="539750" y="4216400"/>
            <a:ext cx="666750" cy="12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zh-CN" altLang="en-US" sz="2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6316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696</Words>
  <Application>Microsoft Office PowerPoint</Application>
  <PresentationFormat>全屏显示(4:3)</PresentationFormat>
  <Paragraphs>91</Paragraphs>
  <Slides>12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3" baseType="lpstr">
      <vt:lpstr>Office 主题​​</vt:lpstr>
      <vt:lpstr>数学广角——优化</vt:lpstr>
      <vt:lpstr>一、复习旧知</vt:lpstr>
      <vt:lpstr>二、探索新知</vt:lpstr>
      <vt:lpstr>二、探索新知</vt:lpstr>
      <vt:lpstr>PowerPoint 演示文稿</vt:lpstr>
      <vt:lpstr>二、探索新知</vt:lpstr>
      <vt:lpstr>二、探索新知</vt:lpstr>
      <vt:lpstr>二、探索新知</vt:lpstr>
      <vt:lpstr>二、探索新知</vt:lpstr>
      <vt:lpstr>三、知识应用</vt:lpstr>
      <vt:lpstr>三、知识应用</vt:lpstr>
      <vt:lpstr>四、布置作业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数学广角——优化</dc:title>
  <dc:creator>xb21cn</dc:creator>
  <cp:lastModifiedBy>xb21cn</cp:lastModifiedBy>
  <cp:revision>1</cp:revision>
  <dcterms:created xsi:type="dcterms:W3CDTF">2018-09-06T03:31:28Z</dcterms:created>
  <dcterms:modified xsi:type="dcterms:W3CDTF">2018-09-06T03:32:04Z</dcterms:modified>
</cp:coreProperties>
</file>